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672" r:id="rId3"/>
    <p:sldId id="673" r:id="rId4"/>
    <p:sldId id="674" r:id="rId5"/>
    <p:sldId id="688" r:id="rId6"/>
    <p:sldId id="680" r:id="rId7"/>
    <p:sldId id="678" r:id="rId8"/>
    <p:sldId id="679" r:id="rId9"/>
    <p:sldId id="675" r:id="rId10"/>
    <p:sldId id="721" r:id="rId11"/>
    <p:sldId id="681" r:id="rId12"/>
    <p:sldId id="722" r:id="rId13"/>
    <p:sldId id="723" r:id="rId14"/>
    <p:sldId id="718" r:id="rId15"/>
    <p:sldId id="719" r:id="rId16"/>
    <p:sldId id="720" r:id="rId17"/>
    <p:sldId id="729" r:id="rId18"/>
    <p:sldId id="690" r:id="rId19"/>
    <p:sldId id="734" r:id="rId20"/>
    <p:sldId id="735" r:id="rId21"/>
    <p:sldId id="736" r:id="rId22"/>
    <p:sldId id="737" r:id="rId23"/>
    <p:sldId id="738" r:id="rId24"/>
    <p:sldId id="730" r:id="rId25"/>
    <p:sldId id="742" r:id="rId26"/>
    <p:sldId id="752" r:id="rId27"/>
    <p:sldId id="751" r:id="rId28"/>
    <p:sldId id="744" r:id="rId29"/>
    <p:sldId id="753" r:id="rId30"/>
    <p:sldId id="746" r:id="rId31"/>
    <p:sldId id="806" r:id="rId32"/>
    <p:sldId id="747" r:id="rId33"/>
    <p:sldId id="731" r:id="rId34"/>
    <p:sldId id="757" r:id="rId35"/>
    <p:sldId id="756" r:id="rId36"/>
    <p:sldId id="792" r:id="rId37"/>
    <p:sldId id="793" r:id="rId38"/>
    <p:sldId id="794" r:id="rId39"/>
    <p:sldId id="807" r:id="rId40"/>
    <p:sldId id="777" r:id="rId41"/>
    <p:sldId id="795" r:id="rId42"/>
    <p:sldId id="808" r:id="rId43"/>
    <p:sldId id="763" r:id="rId44"/>
    <p:sldId id="773" r:id="rId45"/>
    <p:sldId id="732" r:id="rId46"/>
    <p:sldId id="778" r:id="rId47"/>
    <p:sldId id="796" r:id="rId48"/>
    <p:sldId id="798" r:id="rId49"/>
    <p:sldId id="810" r:id="rId50"/>
    <p:sldId id="811" r:id="rId51"/>
    <p:sldId id="784" r:id="rId52"/>
    <p:sldId id="785" r:id="rId53"/>
    <p:sldId id="783" r:id="rId54"/>
    <p:sldId id="786" r:id="rId55"/>
    <p:sldId id="787" r:id="rId56"/>
    <p:sldId id="733" r:id="rId57"/>
    <p:sldId id="824" r:id="rId58"/>
    <p:sldId id="826" r:id="rId59"/>
    <p:sldId id="799" r:id="rId60"/>
    <p:sldId id="825" r:id="rId61"/>
    <p:sldId id="817" r:id="rId62"/>
    <p:sldId id="818" r:id="rId63"/>
    <p:sldId id="840" r:id="rId64"/>
    <p:sldId id="839" r:id="rId65"/>
    <p:sldId id="302" r:id="rId66"/>
  </p:sldIdLst>
  <p:sldSz cx="9144000" cy="6858000" type="screen4x3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FFFFCC"/>
    <a:srgbClr val="333399"/>
    <a:srgbClr val="99CCFF"/>
    <a:srgbClr val="FF6600"/>
    <a:srgbClr val="FFBCAF"/>
    <a:srgbClr val="CCFFFF"/>
    <a:srgbClr val="993300"/>
    <a:srgbClr val="FFFF0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01" autoAdjust="0"/>
    <p:restoredTop sz="95665" autoAdjust="0"/>
  </p:normalViewPr>
  <p:slideViewPr>
    <p:cSldViewPr>
      <p:cViewPr varScale="1">
        <p:scale>
          <a:sx n="115" d="100"/>
          <a:sy n="115" d="100"/>
        </p:scale>
        <p:origin x="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848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notesMaster" Target="notesMasters/notesMaster1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sz="13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sz="13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sz="13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>
              <a:defRPr sz="1300"/>
            </a:lvl1pPr>
          </a:lstStyle>
          <a:p>
            <a:fld id="{267353AD-4CF1-4BA9-9B60-2D9E5E7C943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sz="1300"/>
            </a:lvl1pPr>
          </a:lstStyle>
          <a:p>
            <a:endParaRPr lang="en-US" altLang="zh-CN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sz="1300"/>
            </a:lvl1pPr>
          </a:lstStyle>
          <a:p>
            <a:endParaRPr lang="en-US" altLang="zh-CN"/>
          </a:p>
        </p:txBody>
      </p:sp>
      <p:sp>
        <p:nvSpPr>
          <p:cNvPr id="1157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15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sz="1300"/>
            </a:lvl1pPr>
          </a:lstStyle>
          <a:p>
            <a:endParaRPr lang="en-US" altLang="zh-CN"/>
          </a:p>
        </p:txBody>
      </p:sp>
      <p:sp>
        <p:nvSpPr>
          <p:cNvPr id="115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>
              <a:defRPr sz="1300"/>
            </a:lvl1pPr>
          </a:lstStyle>
          <a:p>
            <a:fld id="{6FD9E89B-947B-470B-9DCF-B9DFE8A9DEAF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1628775"/>
            <a:ext cx="7640637" cy="971550"/>
          </a:xfrm>
        </p:spPr>
        <p:txBody>
          <a:bodyPr/>
          <a:lstStyle>
            <a:lvl1pPr algn="ctr">
              <a:defRPr sz="4800" i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3068638"/>
            <a:ext cx="6248400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2268538" y="6524625"/>
            <a:ext cx="4679950" cy="385763"/>
          </a:xfrm>
        </p:spPr>
        <p:txBody>
          <a:bodyPr/>
          <a:lstStyle>
            <a:lvl1pPr algn="ctr">
              <a:defRPr sz="18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5643" name="Rectangle 43"/>
          <p:cNvSpPr>
            <a:spLocks noChangeArrowheads="1"/>
          </p:cNvSpPr>
          <p:nvPr/>
        </p:nvSpPr>
        <p:spPr bwMode="auto">
          <a:xfrm>
            <a:off x="395288" y="2636838"/>
            <a:ext cx="8280400" cy="3651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F28C022B-4DCC-4D99-962E-0A3E8F1094E8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60350"/>
            <a:ext cx="20574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19800" cy="6192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5453826D-C12A-410A-9810-561A539454E2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208E04A3-156C-419A-82A6-40BABA147203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94E99D4D-84AD-4531-B9CD-0D97F430B6F5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5AF2C651-7CF7-4D2A-B1D1-8634F91D3794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00DC625C-81E4-49D7-B6B8-F94030CA3541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A6DB8DEA-5872-407B-9196-D90A7E9F8E78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AFA05CE1-D2DB-4C5E-B054-2E937820DDA4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ABBEF594-93BD-415A-B08D-1ABF1F2DF26A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-</a:t>
            </a:r>
            <a:fld id="{18A9C6B0-F7A4-4F6F-8AFE-E86158AAC677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7543800" cy="714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327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43675"/>
            <a:ext cx="5219700" cy="314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600">
                <a:solidFill>
                  <a:schemeClr val="bg2"/>
                </a:solidFill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24625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r>
              <a:rPr lang="en-US" altLang="zh-CN"/>
              <a:t>-</a:t>
            </a:r>
            <a:fld id="{6D3478FA-845E-4881-BE1C-541F25C33B36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24616" name="Rectangle 40"/>
          <p:cNvSpPr>
            <a:spLocks noChangeArrowheads="1"/>
          </p:cNvSpPr>
          <p:nvPr/>
        </p:nvSpPr>
        <p:spPr bwMode="auto">
          <a:xfrm>
            <a:off x="395288" y="1016000"/>
            <a:ext cx="7197725" cy="36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41" descr="hust_logo4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7593013" y="79376"/>
            <a:ext cx="1404938" cy="10096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900" b="1" i="1">
          <a:solidFill>
            <a:srgbClr val="333399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 i="1">
          <a:solidFill>
            <a:srgbClr val="333399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900" b="1" i="1">
          <a:solidFill>
            <a:srgbClr val="333399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900" b="1" i="1">
          <a:solidFill>
            <a:srgbClr val="333399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900" b="1" i="1">
          <a:solidFill>
            <a:srgbClr val="333399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 i="1">
          <a:solidFill>
            <a:srgbClr val="333399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 i="1">
          <a:solidFill>
            <a:srgbClr val="333399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 i="1">
          <a:solidFill>
            <a:srgbClr val="333399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 i="1">
          <a:solidFill>
            <a:srgbClr val="333399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2168525"/>
            <a:ext cx="7785100" cy="1331913"/>
          </a:xfrm>
        </p:spPr>
        <p:txBody>
          <a:bodyPr/>
          <a:lstStyle/>
          <a:p>
            <a:r>
              <a:rPr lang="en-US" altLang="zh-CN" sz="5400" dirty="0"/>
              <a:t>C </a:t>
            </a:r>
            <a:r>
              <a:rPr lang="zh-CN" altLang="en-US" sz="5400" dirty="0"/>
              <a:t>语言程序设计</a:t>
            </a:r>
            <a:br>
              <a:rPr lang="en-US" altLang="zh-CN" sz="5400" dirty="0"/>
            </a:br>
            <a:r>
              <a:rPr lang="zh-CN" altLang="en-US" sz="5400" dirty="0"/>
              <a:t>综合作业：扑克系列</a:t>
            </a:r>
            <a:endParaRPr lang="en-US" altLang="zh-CN" sz="5400" dirty="0"/>
          </a:p>
        </p:txBody>
      </p:sp>
      <p:sp>
        <p:nvSpPr>
          <p:cNvPr id="128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3860800"/>
            <a:ext cx="7040563" cy="2663825"/>
          </a:xfrm>
        </p:spPr>
        <p:txBody>
          <a:bodyPr/>
          <a:lstStyle/>
          <a:p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2800" dirty="0"/>
              <a:t>Wei Liu (</a:t>
            </a:r>
            <a:r>
              <a:rPr lang="zh-CN" altLang="en-US" sz="2800" dirty="0"/>
              <a:t>刘威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zh-CN" altLang="en-US" sz="2400" dirty="0"/>
              <a:t>华中科技大学电信学院</a:t>
            </a:r>
            <a:endParaRPr lang="en-US" altLang="zh-CN" sz="2400" dirty="0"/>
          </a:p>
          <a:p>
            <a:r>
              <a:rPr lang="en-US" altLang="zh-CN" sz="2800" dirty="0"/>
              <a:t>2022.01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Poker2. </a:t>
            </a:r>
            <a:r>
              <a:rPr lang="zh-CN" altLang="en-US" dirty="0"/>
              <a:t>统计牌面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53678"/>
            <a:ext cx="8596983" cy="5327650"/>
          </a:xfrm>
        </p:spPr>
        <p:txBody>
          <a:bodyPr/>
          <a:lstStyle/>
          <a:p>
            <a:r>
              <a:rPr lang="en-US" altLang="zh-CN" sz="2400" dirty="0"/>
              <a:t>[</a:t>
            </a:r>
            <a:r>
              <a:rPr lang="zh-CN" altLang="en-US" sz="2400" dirty="0"/>
              <a:t>实验目标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/>
            <a:r>
              <a:rPr lang="zh-CN" altLang="en-US" sz="2000" dirty="0"/>
              <a:t>学习使用多维数组和函数，学习使用冒泡排序算法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r>
              <a:rPr lang="en-US" altLang="zh-CN" sz="2400" dirty="0"/>
              <a:t>[</a:t>
            </a:r>
            <a:r>
              <a:rPr lang="zh-CN" altLang="en-US" sz="2400" dirty="0"/>
              <a:t>实验任务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/>
            <a:r>
              <a:rPr lang="zh-CN" altLang="en-US" sz="2000" dirty="0"/>
              <a:t>运用所学到的知识，统计一个用户手上牌的信息。先进行排序，然后打印不同牌的面值、在原有序数组的第一个序号、个数等信息。要求编制相关的操作数组的函数。</a:t>
            </a:r>
            <a:endParaRPr lang="zh-CN" altLang="en-US" sz="2000" dirty="0"/>
          </a:p>
          <a:p>
            <a:pPr lvl="2"/>
            <a:endParaRPr lang="en-US" altLang="zh-CN" sz="2000" dirty="0"/>
          </a:p>
          <a:p>
            <a:pPr lvl="1"/>
            <a:endParaRPr lang="zh-CN" altLang="en-US" sz="20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2751"/>
          <a:stretch>
            <a:fillRect/>
          </a:stretch>
        </p:blipFill>
        <p:spPr>
          <a:xfrm>
            <a:off x="2163499" y="3705674"/>
            <a:ext cx="4917039" cy="2661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52535" y="1053678"/>
            <a:ext cx="9145016" cy="5615682"/>
          </a:xfrm>
        </p:spPr>
        <p:txBody>
          <a:bodyPr/>
          <a:lstStyle/>
          <a:p>
            <a:pPr lvl="1"/>
            <a:r>
              <a:rPr lang="zh-CN" altLang="en-US" sz="2400" dirty="0"/>
              <a:t>扑克牌统计结果的数据结构：</a:t>
            </a:r>
            <a:endParaRPr lang="zh-CN" altLang="en-US" sz="2400" dirty="0"/>
          </a:p>
          <a:p>
            <a:pPr marL="666750" lvl="2" indent="230505">
              <a:lnSpc>
                <a:spcPct val="120000"/>
              </a:lnSpc>
            </a:pPr>
            <a:r>
              <a:rPr lang="zh-CN" altLang="en-US" sz="2000" dirty="0"/>
              <a:t>采用一个二维数组</a:t>
            </a:r>
            <a:r>
              <a:rPr lang="en-US" altLang="zh-CN" sz="2000" dirty="0" err="1"/>
              <a:t>cardFaceStat</a:t>
            </a:r>
            <a:r>
              <a:rPr lang="en-US" altLang="zh-CN" sz="2000" dirty="0"/>
              <a:t>[</a:t>
            </a:r>
            <a:r>
              <a:rPr lang="zh-CN" altLang="en-US" sz="2000" dirty="0"/>
              <a:t> </a:t>
            </a:r>
            <a:r>
              <a:rPr lang="en-US" altLang="zh-CN" sz="2000" dirty="0"/>
              <a:t>CARD_FACE_RANGE ][3]</a:t>
            </a:r>
            <a:r>
              <a:rPr lang="zh-CN" altLang="en-US" sz="2000" dirty="0"/>
              <a:t>来记录不同面值的牌出现的情况。</a:t>
            </a: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r>
              <a:rPr lang="zh-CN" altLang="en-US" sz="2000" dirty="0"/>
              <a:t>为了便于后续代码访问该二维数组，定义了整数常量来指代各列的序号</a:t>
            </a: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/>
            <a:endParaRPr lang="zh-CN" altLang="en-US" sz="2100" dirty="0"/>
          </a:p>
          <a:p>
            <a:pPr lvl="2"/>
            <a:endParaRPr lang="en-US" altLang="zh-CN" sz="2100" dirty="0"/>
          </a:p>
          <a:p>
            <a:pPr lvl="1"/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2301702"/>
            <a:ext cx="7791400" cy="14874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437112"/>
            <a:ext cx="6303892" cy="9361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52535" y="1053678"/>
            <a:ext cx="9145016" cy="5615682"/>
          </a:xfrm>
        </p:spPr>
        <p:txBody>
          <a:bodyPr/>
          <a:lstStyle/>
          <a:p>
            <a:pPr lvl="1"/>
            <a:r>
              <a:rPr lang="zh-CN" altLang="en-US" sz="2400" dirty="0"/>
              <a:t>开发任务</a:t>
            </a:r>
            <a:endParaRPr lang="zh-CN" altLang="en-US" sz="2400" dirty="0"/>
          </a:p>
          <a:p>
            <a:pPr marL="666750" lvl="2" indent="230505">
              <a:lnSpc>
                <a:spcPct val="120000"/>
              </a:lnSpc>
            </a:pP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r>
              <a:rPr lang="en-US" altLang="zh-CN" sz="2000" dirty="0" err="1"/>
              <a:t>sortCards</a:t>
            </a:r>
            <a:r>
              <a:rPr lang="en-US" altLang="zh-CN" sz="2000" dirty="0"/>
              <a:t>()</a:t>
            </a:r>
            <a:r>
              <a:rPr lang="zh-CN" altLang="en-US" sz="2000" dirty="0"/>
              <a:t>函数，采用冒泡排序算法对输入的一维数组</a:t>
            </a:r>
            <a:r>
              <a:rPr lang="en-US" altLang="zh-CN" sz="2000" dirty="0" err="1"/>
              <a:t>onePlayerCards</a:t>
            </a:r>
            <a:r>
              <a:rPr lang="en-US" altLang="zh-CN" sz="2000" dirty="0"/>
              <a:t>[ ]</a:t>
            </a:r>
            <a:r>
              <a:rPr lang="zh-CN" altLang="en-US" sz="2000" dirty="0"/>
              <a:t>进行排序</a:t>
            </a: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r>
              <a:rPr lang="en-US" altLang="zh-CN" sz="2000" dirty="0" err="1"/>
              <a:t>countCards</a:t>
            </a:r>
            <a:r>
              <a:rPr lang="en-US" altLang="zh-CN" sz="2000" dirty="0"/>
              <a:t>()</a:t>
            </a:r>
            <a:r>
              <a:rPr lang="zh-CN" altLang="en-US" sz="2000" dirty="0"/>
              <a:t>函数，对输入的已经排序的一维数组</a:t>
            </a:r>
            <a:r>
              <a:rPr lang="en-US" altLang="zh-CN" sz="2000" dirty="0" err="1"/>
              <a:t>onePlayerCards</a:t>
            </a:r>
            <a:r>
              <a:rPr lang="en-US" altLang="zh-CN" sz="2000" dirty="0"/>
              <a:t>[ ]</a:t>
            </a:r>
            <a:r>
              <a:rPr lang="zh-CN" altLang="en-US" sz="2000" dirty="0"/>
              <a:t>进行统计，并将统计结果写入到二维数组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cardFaceStat</a:t>
            </a:r>
            <a:r>
              <a:rPr lang="en-US" altLang="zh-CN" sz="2000" dirty="0"/>
              <a:t>[ ][3]</a:t>
            </a:r>
            <a:r>
              <a:rPr lang="zh-CN" altLang="en-US" sz="2000" dirty="0"/>
              <a:t>中，该函数的返回值是</a:t>
            </a:r>
            <a:r>
              <a:rPr lang="en-US" altLang="zh-CN" sz="2000" dirty="0" err="1"/>
              <a:t>onePlayerCards</a:t>
            </a:r>
            <a:r>
              <a:rPr lang="en-US" altLang="zh-CN" sz="2000" dirty="0"/>
              <a:t>[ ]</a:t>
            </a:r>
            <a:r>
              <a:rPr lang="zh-CN" altLang="en-US" sz="2000" dirty="0"/>
              <a:t>中找到的不同牌的数量。统计结束后，如果</a:t>
            </a:r>
            <a:r>
              <a:rPr lang="en-US" altLang="zh-CN" sz="2000" dirty="0" err="1"/>
              <a:t>cardFaceStat</a:t>
            </a:r>
            <a:r>
              <a:rPr lang="en-US" altLang="zh-CN" sz="2000" dirty="0"/>
              <a:t>[ ][3]</a:t>
            </a:r>
            <a:r>
              <a:rPr lang="zh-CN" altLang="en-US" sz="2000" dirty="0"/>
              <a:t>数组还有空行，则将其牌面值设为</a:t>
            </a:r>
            <a:r>
              <a:rPr lang="en-US" altLang="zh-CN" sz="2000" dirty="0"/>
              <a:t>-1</a:t>
            </a:r>
            <a:r>
              <a:rPr lang="zh-CN" altLang="en-US" sz="2000" dirty="0"/>
              <a:t>，以便显示时识别区分。</a:t>
            </a: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/>
            <a:endParaRPr lang="zh-CN" altLang="en-US" sz="2100" dirty="0"/>
          </a:p>
          <a:p>
            <a:pPr lvl="2"/>
            <a:endParaRPr lang="en-US" altLang="zh-CN" sz="2100" dirty="0"/>
          </a:p>
          <a:p>
            <a:pPr lvl="1"/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763" y="1700808"/>
            <a:ext cx="6692900" cy="520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013176"/>
            <a:ext cx="3536964" cy="768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5534325" y="6520236"/>
            <a:ext cx="2133600" cy="457200"/>
          </a:xfrm>
        </p:spPr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0389"/>
            <a:ext cx="720038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5976" y="6067871"/>
            <a:ext cx="525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字符串数组（二维字符数组）记录牌面值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32694" y="4369494"/>
            <a:ext cx="7019626" cy="4001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16016" y="480291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开发任务：编制操作数组的函数</a:t>
            </a:r>
            <a:endParaRPr kumimoji="1" lang="zh-CN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103139" y="94387"/>
            <a:ext cx="7543800" cy="714375"/>
          </a:xfrm>
        </p:spPr>
        <p:txBody>
          <a:bodyPr/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常量定义、宏定义、函数原型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0"/>
            <a:ext cx="7627023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16216" y="-24494"/>
            <a:ext cx="121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+mn-ea"/>
                <a:ea typeface="+mn-ea"/>
              </a:rPr>
              <a:t>main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8063"/>
            <a:ext cx="7543800" cy="714375"/>
          </a:xfrm>
        </p:spPr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763" y="4869160"/>
            <a:ext cx="281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13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799728"/>
            <a:ext cx="332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8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2543"/>
          <a:stretch>
            <a:fillRect/>
          </a:stretch>
        </p:blipFill>
        <p:spPr>
          <a:xfrm>
            <a:off x="2773360" y="1124744"/>
            <a:ext cx="4535735" cy="2606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0684"/>
          <a:stretch>
            <a:fillRect/>
          </a:stretch>
        </p:blipFill>
        <p:spPr>
          <a:xfrm>
            <a:off x="2773360" y="4221088"/>
            <a:ext cx="6366521" cy="25390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扑克系列</a:t>
            </a:r>
            <a:endParaRPr lang="zh-CN" altLang="en-US" i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125538"/>
            <a:ext cx="7427168" cy="5327650"/>
          </a:xfrm>
        </p:spPr>
        <p:txBody>
          <a:bodyPr/>
          <a:lstStyle/>
          <a:p>
            <a:r>
              <a:rPr lang="en-US" altLang="zh-CN" sz="2400" dirty="0"/>
              <a:t>Poker01. </a:t>
            </a:r>
            <a:r>
              <a:rPr lang="zh-CN" altLang="en-US" sz="2400" dirty="0"/>
              <a:t>随机发牌</a:t>
            </a:r>
            <a:r>
              <a:rPr lang="en-US" altLang="zh-CN" sz="2400" dirty="0"/>
              <a:t>(</a:t>
            </a:r>
            <a:r>
              <a:rPr lang="zh-CN" altLang="en-US" sz="2400" dirty="0"/>
              <a:t>一维数组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Poker02.</a:t>
            </a:r>
            <a:r>
              <a:rPr lang="zh-CN" altLang="en-US" sz="2400" dirty="0"/>
              <a:t> 统计牌面</a:t>
            </a:r>
            <a:r>
              <a:rPr lang="en-US" altLang="zh-CN" sz="2400" dirty="0"/>
              <a:t>(</a:t>
            </a:r>
            <a:r>
              <a:rPr lang="zh-CN" altLang="en-US" sz="2400" dirty="0"/>
              <a:t>排序、多维数组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Poker03.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对子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Poker04.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顺子</a:t>
            </a:r>
            <a:r>
              <a:rPr lang="en-US" altLang="zh-CN" sz="2400" dirty="0"/>
              <a:t>(</a:t>
            </a:r>
            <a:r>
              <a:rPr lang="zh-CN" altLang="en-US" sz="2400" dirty="0"/>
              <a:t>函数与指针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Poker05.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固定跟牌</a:t>
            </a:r>
            <a:r>
              <a:rPr lang="en-US" altLang="zh-CN" sz="2400" dirty="0"/>
              <a:t>(</a:t>
            </a:r>
            <a:r>
              <a:rPr lang="zh-CN" altLang="en-US" sz="2400" dirty="0"/>
              <a:t>数组与指针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Poker06.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Poker07.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工程</a:t>
            </a:r>
            <a:r>
              <a:rPr lang="en-US" altLang="zh-CN" sz="2400" dirty="0"/>
              <a:t>/</a:t>
            </a:r>
            <a:r>
              <a:rPr lang="zh-CN" altLang="en-US" sz="2400" dirty="0"/>
              <a:t>动态内存分配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Poker08.</a:t>
            </a:r>
            <a:r>
              <a:rPr lang="zh-CN" altLang="en-US" sz="2400" dirty="0">
                <a:sym typeface="+mn-ea"/>
              </a:rPr>
              <a:t> 大作业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扑克牌游戏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功能扩展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683568" y="2060848"/>
            <a:ext cx="5760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Poker3. </a:t>
            </a:r>
            <a:r>
              <a:rPr lang="zh-CN" altLang="en-US" sz="3600" dirty="0"/>
              <a:t>寻找组合</a:t>
            </a:r>
            <a:r>
              <a:rPr lang="en-US" altLang="zh-CN" sz="3600" dirty="0"/>
              <a:t>-</a:t>
            </a:r>
            <a:r>
              <a:rPr lang="zh-CN" altLang="en-US" sz="3600" dirty="0"/>
              <a:t>三张</a:t>
            </a:r>
            <a:r>
              <a:rPr lang="en-US" altLang="zh-CN" sz="3600" dirty="0"/>
              <a:t>/</a:t>
            </a:r>
            <a:r>
              <a:rPr lang="zh-CN" altLang="en-US" sz="3600" dirty="0"/>
              <a:t>对子</a:t>
            </a:r>
            <a:r>
              <a:rPr lang="en-US" altLang="zh-CN" sz="3600" dirty="0"/>
              <a:t>/</a:t>
            </a:r>
            <a:r>
              <a:rPr lang="zh-CN" altLang="en-US" sz="3600" dirty="0"/>
              <a:t>单张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980728"/>
            <a:ext cx="8813007" cy="5327650"/>
          </a:xfrm>
        </p:spPr>
        <p:txBody>
          <a:bodyPr/>
          <a:lstStyle/>
          <a:p>
            <a:r>
              <a:rPr lang="en-US" altLang="zh-CN" sz="2400" dirty="0"/>
              <a:t>[</a:t>
            </a:r>
            <a:r>
              <a:rPr lang="zh-CN" altLang="en-US" sz="2400" dirty="0"/>
              <a:t>实验目标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/>
            <a:r>
              <a:rPr lang="zh-CN" altLang="en-US" sz="2000" dirty="0"/>
              <a:t>学习使用结构体，掌握结构体类型、结构体类型数组的使用，会使用结构体变量作为函数的参数和返回值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r>
              <a:rPr lang="en-US" altLang="zh-CN" sz="2400" dirty="0"/>
              <a:t>[</a:t>
            </a:r>
            <a:r>
              <a:rPr lang="zh-CN" altLang="en-US" sz="2400" dirty="0"/>
              <a:t>实验任务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/>
            <a:r>
              <a:rPr lang="zh-CN" altLang="en-US" sz="2000" dirty="0"/>
              <a:t>运用所学到的知识，模拟用户的出牌组合</a:t>
            </a:r>
            <a:r>
              <a:rPr lang="en-US" altLang="zh-CN" sz="2000" dirty="0"/>
              <a:t>(Combination)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zh-CN" altLang="en-US" sz="2000" dirty="0"/>
              <a:t>支持的组合包括三张同值的牌、对子和单张。组合的优先级依次为：三张、对子、单张。相同组合优先级的情况下，组合按照牌面值从小到大排序。</a:t>
            </a:r>
            <a:endParaRPr lang="zh-CN" altLang="en-US" sz="2000" dirty="0"/>
          </a:p>
          <a:p>
            <a:pPr lvl="2"/>
            <a:endParaRPr lang="en-US" altLang="zh-CN" sz="2000" dirty="0"/>
          </a:p>
          <a:p>
            <a:pPr lvl="1"/>
            <a:endParaRPr lang="zh-CN" altLang="en-US" sz="20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4317453"/>
            <a:ext cx="6910288" cy="25405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538"/>
            <a:ext cx="8579296" cy="5543822"/>
          </a:xfrm>
        </p:spPr>
        <p:txBody>
          <a:bodyPr/>
          <a:lstStyle/>
          <a:p>
            <a:r>
              <a:rPr kumimoji="1" lang="zh-CN" altLang="en-US" sz="2400" dirty="0"/>
              <a:t>描述牌面组合的数据结构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3600" dirty="0"/>
          </a:p>
          <a:p>
            <a:pPr marL="0" indent="0">
              <a:buNone/>
            </a:pPr>
            <a:endParaRPr kumimoji="1" lang="en-US" altLang="zh-CN" sz="2400" dirty="0"/>
          </a:p>
          <a:p>
            <a:pPr lvl="1"/>
            <a:r>
              <a:rPr kumimoji="1" lang="zh-CN" altLang="en-US" sz="2000" dirty="0"/>
              <a:t>定义结构体类型</a:t>
            </a:r>
            <a:r>
              <a:rPr kumimoji="1" lang="en-US" altLang="zh-CN" sz="2000" dirty="0"/>
              <a:t>Comb</a:t>
            </a:r>
            <a:r>
              <a:rPr kumimoji="1" lang="zh-CN" altLang="en-US" sz="2000" dirty="0"/>
              <a:t>，其包括组合类型编号</a:t>
            </a:r>
            <a:r>
              <a:rPr kumimoji="1" lang="en-US" altLang="zh-CN" sz="2000" dirty="0" err="1"/>
              <a:t>typeId</a:t>
            </a:r>
            <a:r>
              <a:rPr kumimoji="1" lang="zh-CN" altLang="en-US" sz="2000" dirty="0"/>
              <a:t>，组合中各扑克牌的序号数组</a:t>
            </a:r>
            <a:r>
              <a:rPr kumimoji="1" lang="en-US" altLang="zh-CN" sz="2000" dirty="0" err="1"/>
              <a:t>seqArray</a:t>
            </a:r>
            <a:r>
              <a:rPr kumimoji="1" lang="en-US" altLang="zh-CN" sz="2000" dirty="0"/>
              <a:t>[ ]</a:t>
            </a:r>
            <a:r>
              <a:rPr kumimoji="1" lang="zh-CN" altLang="en-US" sz="2000" dirty="0"/>
              <a:t>，组合中有效扑克牌张数</a:t>
            </a:r>
            <a:r>
              <a:rPr kumimoji="1" lang="en-US" altLang="zh-CN" sz="2000" dirty="0" err="1"/>
              <a:t>seqNum</a:t>
            </a:r>
            <a:r>
              <a:rPr kumimoji="1" lang="zh-CN" altLang="en-US" sz="2000" dirty="0"/>
              <a:t>，该组合的最大值</a:t>
            </a:r>
            <a:r>
              <a:rPr kumimoji="1" lang="en-US" altLang="zh-CN" sz="2000" dirty="0" err="1"/>
              <a:t>maxFace</a:t>
            </a:r>
            <a:endParaRPr kumimoji="1" lang="en-US" altLang="zh-CN" sz="2000" dirty="0"/>
          </a:p>
          <a:p>
            <a:pPr lvl="1"/>
            <a:endParaRPr kumimoji="1" lang="en-US" altLang="zh-CN" sz="2400" dirty="0"/>
          </a:p>
          <a:p>
            <a:pPr lvl="1"/>
            <a:r>
              <a:rPr kumimoji="1" lang="zh-CN" altLang="en-US" sz="2000" dirty="0"/>
              <a:t>定义</a:t>
            </a:r>
            <a:r>
              <a:rPr kumimoji="1" lang="en-US" altLang="zh-CN" sz="2000" dirty="0"/>
              <a:t>Comb</a:t>
            </a:r>
            <a:r>
              <a:rPr kumimoji="1" lang="zh-CN" altLang="en-US" sz="2000" dirty="0"/>
              <a:t>类型的数组</a:t>
            </a:r>
            <a:r>
              <a:rPr kumimoji="1" lang="en-US" altLang="zh-CN" sz="2000" dirty="0" err="1"/>
              <a:t>combArrayA</a:t>
            </a:r>
            <a:r>
              <a:rPr kumimoji="1" lang="en-US" altLang="zh-CN" sz="2000" dirty="0"/>
              <a:t>[ ]</a:t>
            </a:r>
            <a:r>
              <a:rPr kumimoji="1" lang="zh-CN" altLang="en-US" sz="2000" dirty="0"/>
              <a:t>记录选手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手中的牌的组合，该数组的每个元素都是一个</a:t>
            </a:r>
            <a:r>
              <a:rPr kumimoji="1" lang="en-US" altLang="zh-CN" sz="2000" dirty="0"/>
              <a:t>Comb</a:t>
            </a:r>
            <a:r>
              <a:rPr kumimoji="1" lang="zh-CN" altLang="en-US" sz="2000" dirty="0"/>
              <a:t>类型的结构体变量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r>
              <a:rPr kumimoji="1" lang="zh-CN" altLang="en-US" sz="2000" dirty="0"/>
              <a:t>定义两个常量描述程序所支持的牌面组合的数量最大值、组合中记录的牌序号的数量最大值</a:t>
            </a:r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668757"/>
            <a:ext cx="5702300" cy="14644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5301208"/>
            <a:ext cx="5702300" cy="610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95" y="4027128"/>
            <a:ext cx="6770836" cy="4819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52535" y="1053678"/>
            <a:ext cx="9145016" cy="5615682"/>
          </a:xfrm>
        </p:spPr>
        <p:txBody>
          <a:bodyPr/>
          <a:lstStyle/>
          <a:p>
            <a:pPr lvl="1"/>
            <a:r>
              <a:rPr lang="zh-CN" altLang="en-US" sz="2400" dirty="0"/>
              <a:t>开发任务</a:t>
            </a:r>
            <a:endParaRPr lang="zh-CN" altLang="en-US" sz="2400" dirty="0"/>
          </a:p>
          <a:p>
            <a:pPr marL="666750" lvl="2" indent="0">
              <a:lnSpc>
                <a:spcPct val="120000"/>
              </a:lnSpc>
              <a:buNone/>
            </a:pPr>
            <a:endParaRPr lang="en-US" altLang="zh-CN" sz="2800" dirty="0"/>
          </a:p>
          <a:p>
            <a:pPr marL="666750" lvl="2" indent="230505">
              <a:lnSpc>
                <a:spcPct val="120000"/>
              </a:lnSpc>
            </a:pPr>
            <a:r>
              <a:rPr lang="en-US" altLang="zh-CN" sz="2000" dirty="0" err="1"/>
              <a:t>planCards</a:t>
            </a:r>
            <a:r>
              <a:rPr lang="en-US" altLang="zh-CN" sz="2000" dirty="0"/>
              <a:t>()</a:t>
            </a:r>
            <a:r>
              <a:rPr lang="zh-CN" altLang="en-US" sz="2000" dirty="0"/>
              <a:t>函数，从参数数组</a:t>
            </a:r>
            <a:r>
              <a:rPr lang="en-US" altLang="zh-CN" sz="2000" dirty="0" err="1"/>
              <a:t>cardFaceStat</a:t>
            </a:r>
            <a:r>
              <a:rPr lang="en-US" altLang="zh-CN" sz="2000" dirty="0"/>
              <a:t>[ ][3]</a:t>
            </a:r>
            <a:r>
              <a:rPr lang="zh-CN" altLang="en-US" sz="2000" dirty="0"/>
              <a:t>里面读取某个用户的牌面统计结果数据，根据组合的优先级次序（组合内牌数从多到少）依次查找特定组合类型的组合（调用</a:t>
            </a:r>
            <a:r>
              <a:rPr lang="en-US" altLang="zh-CN" sz="2000" dirty="0" err="1"/>
              <a:t>getMinGroup</a:t>
            </a:r>
            <a:r>
              <a:rPr lang="zh-CN" altLang="en-US" sz="2000" dirty="0"/>
              <a:t>函数），找到牌面值最小的组合，写入参数数组</a:t>
            </a:r>
            <a:r>
              <a:rPr lang="en-US" altLang="zh-CN" sz="2000" dirty="0" err="1"/>
              <a:t>foundComb</a:t>
            </a:r>
            <a:r>
              <a:rPr lang="en-US" altLang="zh-CN" sz="2000" dirty="0"/>
              <a:t>[ ]</a:t>
            </a:r>
            <a:r>
              <a:rPr lang="zh-CN" altLang="en-US" sz="2000" dirty="0"/>
              <a:t>里面，并返回找到的组合的个数。</a:t>
            </a: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en-US" altLang="zh-CN" sz="3200" dirty="0"/>
          </a:p>
          <a:p>
            <a:pPr marL="666750" lvl="2" indent="230505">
              <a:lnSpc>
                <a:spcPct val="120000"/>
              </a:lnSpc>
            </a:pPr>
            <a:r>
              <a:rPr lang="en-US" altLang="zh-CN" sz="2000" dirty="0" err="1"/>
              <a:t>getMinGroup</a:t>
            </a:r>
            <a:r>
              <a:rPr lang="en-US" altLang="zh-CN" sz="2000" dirty="0"/>
              <a:t>()</a:t>
            </a:r>
            <a:r>
              <a:rPr lang="zh-CN" altLang="en-US" sz="2000" dirty="0"/>
              <a:t>函数，</a:t>
            </a:r>
            <a:r>
              <a:rPr lang="en-US" altLang="zh-CN" sz="2000" dirty="0"/>
              <a:t>group</a:t>
            </a:r>
            <a:r>
              <a:rPr lang="zh-CN" altLang="en-US" sz="2000" dirty="0"/>
              <a:t>指相同面值的牌组合，参数</a:t>
            </a:r>
            <a:r>
              <a:rPr lang="en-US" altLang="zh-CN" sz="2000" dirty="0" err="1"/>
              <a:t>groupSize</a:t>
            </a:r>
            <a:r>
              <a:rPr lang="zh-CN" altLang="en-US" sz="2000" dirty="0"/>
              <a:t>描述相同牌的个数（</a:t>
            </a:r>
            <a:r>
              <a:rPr lang="en-US" altLang="zh-CN" sz="2000" dirty="0"/>
              <a:t>1/2/3</a:t>
            </a:r>
            <a:r>
              <a:rPr lang="zh-CN" altLang="en-US" sz="2000" dirty="0"/>
              <a:t>分别对应单张</a:t>
            </a:r>
            <a:r>
              <a:rPr lang="en-US" altLang="zh-CN" sz="2000" dirty="0"/>
              <a:t>/</a:t>
            </a:r>
            <a:r>
              <a:rPr lang="zh-CN" altLang="en-US" sz="2000" dirty="0"/>
              <a:t>对子</a:t>
            </a:r>
            <a:r>
              <a:rPr lang="en-US" altLang="zh-CN" sz="2000" dirty="0"/>
              <a:t>/</a:t>
            </a:r>
            <a:r>
              <a:rPr lang="zh-CN" altLang="en-US" sz="2000" dirty="0"/>
              <a:t>三张）。从参数数组</a:t>
            </a:r>
            <a:r>
              <a:rPr lang="en-US" altLang="zh-CN" sz="2000" dirty="0" err="1"/>
              <a:t>cardFaceStat</a:t>
            </a:r>
            <a:r>
              <a:rPr lang="en-US" altLang="zh-CN" sz="2000" dirty="0"/>
              <a:t>[ ]</a:t>
            </a:r>
            <a:r>
              <a:rPr lang="zh-CN" altLang="en-US" sz="2000" dirty="0"/>
              <a:t> </a:t>
            </a:r>
            <a:r>
              <a:rPr lang="en-US" altLang="zh-CN" sz="2000" dirty="0"/>
              <a:t>[3]</a:t>
            </a:r>
            <a:r>
              <a:rPr lang="zh-CN" altLang="en-US" sz="2000" dirty="0"/>
              <a:t>里面读取某个用户的牌面统计结果数据，查找指定</a:t>
            </a:r>
            <a:r>
              <a:rPr lang="en-US" altLang="zh-CN" sz="2000" dirty="0" err="1"/>
              <a:t>groupSize</a:t>
            </a:r>
            <a:r>
              <a:rPr lang="zh-CN" altLang="en-US" sz="2000" dirty="0"/>
              <a:t>的组合，返回找到的组合结果。如果找不到，则返回一个无效的组合。无效组合的设置为：牌面最大值为</a:t>
            </a:r>
            <a:r>
              <a:rPr lang="en-US" altLang="zh-CN" sz="2000" dirty="0"/>
              <a:t>-1</a:t>
            </a:r>
            <a:r>
              <a:rPr lang="zh-CN" altLang="en-US" sz="2000" dirty="0"/>
              <a:t>，序号数量为</a:t>
            </a:r>
            <a:r>
              <a:rPr lang="en-US" altLang="zh-CN" sz="2000" dirty="0"/>
              <a:t>0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/>
            <a:endParaRPr lang="zh-CN" altLang="en-US" sz="2100" dirty="0"/>
          </a:p>
          <a:p>
            <a:pPr lvl="2"/>
            <a:endParaRPr lang="en-US" altLang="zh-CN" sz="2100" dirty="0"/>
          </a:p>
          <a:p>
            <a:pPr lvl="1"/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3704340"/>
            <a:ext cx="7954016" cy="4758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73" y="1577831"/>
            <a:ext cx="8202116" cy="5024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38" y="6228320"/>
            <a:ext cx="2556870" cy="4886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扑克系列</a:t>
            </a:r>
            <a:endParaRPr lang="zh-CN" altLang="en-US" i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125538"/>
            <a:ext cx="7427168" cy="5327650"/>
          </a:xfrm>
        </p:spPr>
        <p:txBody>
          <a:bodyPr/>
          <a:lstStyle/>
          <a:p>
            <a:r>
              <a:rPr lang="en-US" altLang="zh-CN" sz="2400" dirty="0"/>
              <a:t>Poker01. </a:t>
            </a:r>
            <a:r>
              <a:rPr lang="zh-CN" altLang="en-US" sz="2400" dirty="0"/>
              <a:t>随机发牌</a:t>
            </a:r>
            <a:r>
              <a:rPr lang="en-US" altLang="zh-CN" sz="2400" dirty="0"/>
              <a:t>(</a:t>
            </a:r>
            <a:r>
              <a:rPr lang="zh-CN" altLang="en-US" sz="2400" dirty="0"/>
              <a:t>一维数组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Poker02.</a:t>
            </a:r>
            <a:r>
              <a:rPr lang="zh-CN" altLang="en-US" sz="2400" dirty="0"/>
              <a:t> 统计牌面</a:t>
            </a:r>
            <a:r>
              <a:rPr lang="en-US" altLang="zh-CN" sz="2400" dirty="0"/>
              <a:t>(</a:t>
            </a:r>
            <a:r>
              <a:rPr lang="zh-CN" altLang="en-US" sz="2400" dirty="0"/>
              <a:t>排序、多维数组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Poker03.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对子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Poker04.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顺子</a:t>
            </a:r>
            <a:r>
              <a:rPr lang="en-US" altLang="zh-CN" sz="2400" dirty="0"/>
              <a:t>(</a:t>
            </a:r>
            <a:r>
              <a:rPr lang="zh-CN" altLang="en-US" sz="2400" dirty="0"/>
              <a:t>函数与指针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Poker05.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固定跟牌</a:t>
            </a:r>
            <a:r>
              <a:rPr lang="en-US" altLang="zh-CN" sz="2400" dirty="0"/>
              <a:t>(</a:t>
            </a:r>
            <a:r>
              <a:rPr lang="zh-CN" altLang="en-US" sz="2400" dirty="0"/>
              <a:t>数组与指针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Poker06.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Poker07.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工程</a:t>
            </a:r>
            <a:r>
              <a:rPr lang="en-US" altLang="zh-CN" sz="2400" dirty="0"/>
              <a:t>/</a:t>
            </a:r>
            <a:r>
              <a:rPr lang="zh-CN" altLang="en-US" sz="2400" dirty="0"/>
              <a:t>动态内存分配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/>
              <a:t>Poker08.</a:t>
            </a:r>
            <a:r>
              <a:rPr lang="zh-CN" altLang="en-US" sz="2400" dirty="0"/>
              <a:t> 大作业</a:t>
            </a:r>
            <a:r>
              <a:rPr lang="en-US" altLang="zh-CN" sz="2400" dirty="0"/>
              <a:t>-</a:t>
            </a:r>
            <a:r>
              <a:rPr lang="zh-CN" altLang="en-US" sz="2400" dirty="0"/>
              <a:t>扑克牌游戏</a:t>
            </a:r>
            <a:r>
              <a:rPr lang="en-US" altLang="zh-CN" sz="2400" dirty="0"/>
              <a:t>-</a:t>
            </a:r>
            <a:r>
              <a:rPr lang="zh-CN" altLang="en-US" sz="2400" dirty="0"/>
              <a:t>功能扩展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668004" y="1125538"/>
            <a:ext cx="5760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679" y="6638"/>
            <a:ext cx="8452641" cy="6858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5534325" y="6520236"/>
            <a:ext cx="2133600" cy="457200"/>
          </a:xfrm>
        </p:spPr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345679" y="3140968"/>
            <a:ext cx="7543800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24128" y="4365104"/>
            <a:ext cx="511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开发任务：编制函数</a:t>
            </a:r>
            <a:endParaRPr kumimoji="1" lang="zh-CN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788024" y="200301"/>
            <a:ext cx="7543800" cy="714375"/>
          </a:xfrm>
        </p:spPr>
        <p:txBody>
          <a:bodyPr/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结构体类型定义、函数原型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1131990"/>
            <a:ext cx="8316416" cy="546566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63543" y="625058"/>
            <a:ext cx="1334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main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54206" y="3840590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调用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planCards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函数获得组合的数组及其个数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H="1">
            <a:off x="2987824" y="4293096"/>
            <a:ext cx="1349896" cy="86409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8043" y="1124570"/>
            <a:ext cx="6298453" cy="24850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8063"/>
            <a:ext cx="7543800" cy="714375"/>
          </a:xfrm>
        </p:spPr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763" y="4869160"/>
            <a:ext cx="281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15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628800"/>
            <a:ext cx="332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12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43" y="3872842"/>
            <a:ext cx="6437492" cy="26517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扑克系列</a:t>
            </a:r>
            <a:endParaRPr lang="zh-CN" altLang="en-US" i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125538"/>
            <a:ext cx="7427168" cy="5327650"/>
          </a:xfrm>
        </p:spPr>
        <p:txBody>
          <a:bodyPr/>
          <a:lstStyle/>
          <a:p>
            <a:r>
              <a:rPr lang="en-US" altLang="zh-CN" sz="2400" dirty="0"/>
              <a:t>Poker01. </a:t>
            </a:r>
            <a:r>
              <a:rPr lang="zh-CN" altLang="en-US" sz="2400" dirty="0"/>
              <a:t>随机发牌</a:t>
            </a:r>
            <a:r>
              <a:rPr lang="en-US" altLang="zh-CN" sz="2400" dirty="0"/>
              <a:t>(</a:t>
            </a:r>
            <a:r>
              <a:rPr lang="zh-CN" altLang="en-US" sz="2400" dirty="0"/>
              <a:t>一维数组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Poker02.</a:t>
            </a:r>
            <a:r>
              <a:rPr lang="zh-CN" altLang="en-US" sz="2400" dirty="0"/>
              <a:t> 统计牌面</a:t>
            </a:r>
            <a:r>
              <a:rPr lang="en-US" altLang="zh-CN" sz="2400" dirty="0"/>
              <a:t>(</a:t>
            </a:r>
            <a:r>
              <a:rPr lang="zh-CN" altLang="en-US" sz="2400" dirty="0"/>
              <a:t>排序、多维数组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Poker03.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对子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Poker04.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顺子</a:t>
            </a:r>
            <a:r>
              <a:rPr lang="en-US" altLang="zh-CN" sz="2400" dirty="0"/>
              <a:t>(</a:t>
            </a:r>
            <a:r>
              <a:rPr lang="zh-CN" altLang="en-US" sz="2400" dirty="0"/>
              <a:t>函数与指针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Poker05.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固定跟牌</a:t>
            </a:r>
            <a:r>
              <a:rPr lang="en-US" altLang="zh-CN" sz="2400" dirty="0"/>
              <a:t>(</a:t>
            </a:r>
            <a:r>
              <a:rPr lang="zh-CN" altLang="en-US" sz="2400" dirty="0"/>
              <a:t>数组与指针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Poker06.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Poker07.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工程</a:t>
            </a:r>
            <a:r>
              <a:rPr lang="en-US" altLang="zh-CN" sz="2400" dirty="0"/>
              <a:t>/</a:t>
            </a:r>
            <a:r>
              <a:rPr lang="zh-CN" altLang="en-US" sz="2400" dirty="0"/>
              <a:t>动态内存分配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Poker08.</a:t>
            </a:r>
            <a:r>
              <a:rPr lang="zh-CN" altLang="en-US" sz="2400" dirty="0">
                <a:sym typeface="+mn-ea"/>
              </a:rPr>
              <a:t> 大作业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扑克牌游戏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功能扩展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683568" y="2492896"/>
            <a:ext cx="5760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Poker4. </a:t>
            </a:r>
            <a:r>
              <a:rPr lang="zh-CN" altLang="en-US" dirty="0"/>
              <a:t>寻找组合</a:t>
            </a:r>
            <a:r>
              <a:rPr lang="en-US" altLang="zh-CN" dirty="0"/>
              <a:t>-</a:t>
            </a:r>
            <a:r>
              <a:rPr lang="zh-CN" altLang="en-US" dirty="0"/>
              <a:t>顺子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980728"/>
            <a:ext cx="8813007" cy="5327650"/>
          </a:xfrm>
        </p:spPr>
        <p:txBody>
          <a:bodyPr/>
          <a:lstStyle/>
          <a:p>
            <a:r>
              <a:rPr lang="en-US" altLang="zh-CN" sz="2400" dirty="0"/>
              <a:t>[</a:t>
            </a:r>
            <a:r>
              <a:rPr lang="zh-CN" altLang="en-US" sz="2400" dirty="0"/>
              <a:t>实验目标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/>
            <a:r>
              <a:rPr lang="zh-CN" altLang="en-US" sz="2000" dirty="0"/>
              <a:t>学习指针的概念，熟练使用指针与函数，通过设定指针类型的函数参数达到修改多个变量的目的</a:t>
            </a:r>
            <a:endParaRPr lang="zh-CN" altLang="en-US" sz="2000" dirty="0"/>
          </a:p>
          <a:p>
            <a:r>
              <a:rPr lang="en-US" altLang="zh-CN" sz="2400" dirty="0"/>
              <a:t>[</a:t>
            </a:r>
            <a:r>
              <a:rPr lang="zh-CN" altLang="en-US" sz="2400" dirty="0"/>
              <a:t>实验任务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/>
            <a:r>
              <a:rPr lang="zh-CN" altLang="en-US" sz="2000" dirty="0"/>
              <a:t>支持不同优先级的组合的搜索。最高优先级是炸弹，其次是顺子（优先搜最长的顺子），再接下来是相同牌面的组合（优先搜最多的牌面，即三张</a:t>
            </a:r>
            <a:r>
              <a:rPr lang="en-US" altLang="zh-CN" sz="2000" dirty="0"/>
              <a:t>/</a:t>
            </a:r>
            <a:r>
              <a:rPr lang="zh-CN" altLang="en-US" sz="2000" dirty="0"/>
              <a:t>对子</a:t>
            </a:r>
            <a:r>
              <a:rPr lang="en-US" altLang="zh-CN" sz="2000" dirty="0"/>
              <a:t>/</a:t>
            </a:r>
            <a:r>
              <a:rPr lang="zh-CN" altLang="en-US" sz="2000" dirty="0"/>
              <a:t>单张）。相同优先级的组合时，根据牌面值从小到大排列。</a:t>
            </a:r>
            <a:endParaRPr lang="zh-CN" altLang="en-US" sz="2000" dirty="0"/>
          </a:p>
          <a:p>
            <a:pPr lvl="2"/>
            <a:endParaRPr lang="en-US" altLang="zh-CN" sz="2000" dirty="0"/>
          </a:p>
          <a:p>
            <a:pPr lvl="1"/>
            <a:endParaRPr lang="zh-CN" altLang="en-US" sz="20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t="11998"/>
          <a:stretch>
            <a:fillRect/>
          </a:stretch>
        </p:blipFill>
        <p:spPr>
          <a:xfrm>
            <a:off x="351880" y="3573016"/>
            <a:ext cx="8440240" cy="26495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数据结构的升级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新定义枚举数据类型</a:t>
            </a:r>
            <a:r>
              <a:rPr kumimoji="1" lang="en-US" altLang="zh-CN" sz="2000" dirty="0"/>
              <a:t>COMBTYPE</a:t>
            </a:r>
            <a:r>
              <a:rPr kumimoji="1" lang="zh-CN" altLang="en-US" sz="2000" dirty="0"/>
              <a:t>，以支持新的组合类型</a:t>
            </a:r>
            <a:endParaRPr kumimoji="1" lang="en-US" altLang="zh-CN" sz="20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1050" dirty="0"/>
          </a:p>
          <a:p>
            <a:r>
              <a:rPr kumimoji="1" lang="zh-CN" altLang="en-US" sz="2400" dirty="0"/>
              <a:t>开发任务，与查找组合相关的函数修改与编制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组合相关函数将选手的牌面数组作为参数输入，以支持多人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返回值改为找到的组合个数，以便循环调用这些函数</a:t>
            </a:r>
            <a:endParaRPr kumimoji="1"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943" y="5057011"/>
            <a:ext cx="8012113" cy="1696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39" y="1916832"/>
            <a:ext cx="7740352" cy="162216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6024" y="1125538"/>
            <a:ext cx="8820472" cy="5327650"/>
          </a:xfrm>
        </p:spPr>
        <p:txBody>
          <a:bodyPr/>
          <a:lstStyle/>
          <a:p>
            <a:r>
              <a:rPr kumimoji="1" lang="zh-CN" altLang="en-US" sz="2400" dirty="0"/>
              <a:t>顺子查找的数据结构支持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顺子的查找需要反复利用统计数组，下面给出了一个例子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r>
              <a:rPr kumimoji="1" lang="zh-CN" altLang="en-US" sz="2000" dirty="0"/>
              <a:t>在寻找组合的同时，还需要更新统计数组，为此需要一个单独的牌面数组供组合查找使用</a:t>
            </a:r>
            <a:endParaRPr kumimoji="1"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990340" y="1988840"/>
            <a:ext cx="7110052" cy="3796445"/>
            <a:chOff x="899592" y="1864803"/>
            <a:chExt cx="7110052" cy="379644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/>
            <a:srcRect r="17713"/>
            <a:stretch>
              <a:fillRect/>
            </a:stretch>
          </p:blipFill>
          <p:spPr>
            <a:xfrm>
              <a:off x="899592" y="1864803"/>
              <a:ext cx="6930516" cy="379644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58332" y="4415647"/>
              <a:ext cx="227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F0000"/>
                  </a:solidFill>
                </a:rPr>
                <a:t>找到顺子组合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{6,7,8}</a:t>
              </a:r>
              <a:endParaRPr kumimoji="1"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80112" y="3655711"/>
              <a:ext cx="227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F0000"/>
                  </a:solidFill>
                </a:rPr>
                <a:t>找到顺子组合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{2,3,4}</a:t>
              </a:r>
              <a:endParaRPr kumimoji="1"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58332" y="5064321"/>
              <a:ext cx="2451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F0000"/>
                  </a:solidFill>
                </a:rPr>
                <a:t>找到顺子组合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{10,J,Q}</a:t>
              </a:r>
              <a:endParaRPr kumimoji="1"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52535" y="1053678"/>
            <a:ext cx="9145016" cy="5615682"/>
          </a:xfrm>
        </p:spPr>
        <p:txBody>
          <a:bodyPr/>
          <a:lstStyle/>
          <a:p>
            <a:pPr lvl="1"/>
            <a:r>
              <a:rPr lang="zh-CN" altLang="en-US" sz="2400" dirty="0"/>
              <a:t>开发任务</a:t>
            </a:r>
            <a:endParaRPr lang="zh-CN" altLang="en-US" sz="2400" dirty="0"/>
          </a:p>
          <a:p>
            <a:pPr marL="666750" lvl="2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r>
              <a:rPr lang="en-US" altLang="zh-CN" sz="1800" dirty="0" err="1"/>
              <a:t>planCards</a:t>
            </a:r>
            <a:r>
              <a:rPr lang="en-US" altLang="zh-CN" sz="1800" dirty="0"/>
              <a:t>()</a:t>
            </a:r>
            <a:r>
              <a:rPr lang="zh-CN" altLang="en-US" sz="1800" dirty="0"/>
              <a:t>函数，参数数组</a:t>
            </a:r>
            <a:r>
              <a:rPr lang="en-US" altLang="zh-CN" sz="1800" dirty="0" err="1"/>
              <a:t>onePlayerCards</a:t>
            </a:r>
            <a:r>
              <a:rPr lang="en-US" altLang="zh-CN" sz="1800" dirty="0"/>
              <a:t>[ ] </a:t>
            </a:r>
            <a:r>
              <a:rPr lang="zh-CN" altLang="en-US" sz="1800" dirty="0"/>
              <a:t>是用户的牌数组，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cardFaceStat</a:t>
            </a:r>
            <a:r>
              <a:rPr lang="en-US" altLang="zh-CN" sz="1800" dirty="0"/>
              <a:t>[ ][3]</a:t>
            </a:r>
            <a:r>
              <a:rPr lang="zh-CN" altLang="en-US" sz="1800" dirty="0"/>
              <a:t>为牌面统计结果数据，数组</a:t>
            </a:r>
            <a:r>
              <a:rPr lang="en-US" altLang="zh-CN" sz="1800" dirty="0" err="1"/>
              <a:t>foundComb</a:t>
            </a:r>
            <a:r>
              <a:rPr lang="en-US" altLang="zh-CN" sz="1800" dirty="0"/>
              <a:t>[ ]</a:t>
            </a:r>
            <a:r>
              <a:rPr lang="zh-CN" altLang="en-US" sz="1800" dirty="0"/>
              <a:t>记录找到的组合，在查找各种组合的过程中。</a:t>
            </a:r>
            <a:endParaRPr lang="en-US" altLang="zh-CN" sz="1800" dirty="0"/>
          </a:p>
          <a:p>
            <a:pPr marL="666750" lvl="2" indent="230505">
              <a:lnSpc>
                <a:spcPct val="120000"/>
              </a:lnSpc>
            </a:pPr>
            <a:endParaRPr lang="en-US" altLang="zh-CN" sz="1800" dirty="0"/>
          </a:p>
          <a:p>
            <a:pPr marL="666750" lvl="2" indent="230505">
              <a:lnSpc>
                <a:spcPct val="120000"/>
              </a:lnSpc>
            </a:pPr>
            <a:endParaRPr lang="en-US" altLang="zh-CN" sz="2400" dirty="0"/>
          </a:p>
          <a:p>
            <a:pPr marL="666750" lvl="2" indent="230505">
              <a:lnSpc>
                <a:spcPct val="120000"/>
              </a:lnSpc>
            </a:pPr>
            <a:r>
              <a:rPr lang="en-US" altLang="zh-CN" sz="1800" dirty="0" err="1"/>
              <a:t>getMinGroup</a:t>
            </a:r>
            <a:r>
              <a:rPr lang="en-US" altLang="zh-CN" sz="1800" dirty="0"/>
              <a:t>()</a:t>
            </a:r>
            <a:r>
              <a:rPr lang="zh-CN" altLang="en-US" sz="1800" dirty="0"/>
              <a:t>函数，从参数数组</a:t>
            </a:r>
            <a:r>
              <a:rPr lang="en-US" altLang="zh-CN" sz="1800" dirty="0" err="1"/>
              <a:t>cardFaceStat</a:t>
            </a:r>
            <a:r>
              <a:rPr lang="en-US" altLang="zh-CN" sz="1800" dirty="0"/>
              <a:t>[ ]</a:t>
            </a:r>
            <a:r>
              <a:rPr lang="zh-CN" altLang="en-US" sz="1800" dirty="0"/>
              <a:t> </a:t>
            </a:r>
            <a:r>
              <a:rPr lang="en-US" altLang="zh-CN" sz="1800" dirty="0"/>
              <a:t>[3]</a:t>
            </a:r>
            <a:r>
              <a:rPr lang="zh-CN" altLang="en-US" sz="1800" dirty="0"/>
              <a:t>里面读取某个用户的牌面统计结果数据，查找指定</a:t>
            </a:r>
            <a:r>
              <a:rPr lang="en-US" altLang="zh-CN" sz="1800" dirty="0" err="1"/>
              <a:t>groupSize</a:t>
            </a:r>
            <a:r>
              <a:rPr lang="zh-CN" altLang="en-US" sz="1800" dirty="0"/>
              <a:t>的组合，通过</a:t>
            </a:r>
            <a:r>
              <a:rPr lang="en-US" altLang="zh-CN" sz="1800" dirty="0"/>
              <a:t>Comb</a:t>
            </a:r>
            <a:r>
              <a:rPr lang="zh-CN" altLang="en-US" sz="1800" dirty="0"/>
              <a:t>*指针类型参数</a:t>
            </a:r>
            <a:r>
              <a:rPr lang="en-US" altLang="zh-CN" sz="1800" dirty="0" err="1"/>
              <a:t>foundComb</a:t>
            </a:r>
            <a:r>
              <a:rPr lang="zh-CN" altLang="en-US" sz="1800" dirty="0"/>
              <a:t>返回找到的组合结果。函数返回值标记是否找到符合条件的组合。</a:t>
            </a:r>
            <a:endParaRPr lang="en-US" altLang="zh-CN" sz="1800" dirty="0"/>
          </a:p>
          <a:p>
            <a:pPr marL="666750" lvl="2" indent="230505">
              <a:lnSpc>
                <a:spcPct val="120000"/>
              </a:lnSpc>
            </a:pPr>
            <a:endParaRPr lang="en-US" altLang="zh-CN" sz="1800" dirty="0"/>
          </a:p>
          <a:p>
            <a:pPr marL="666750" lvl="2" indent="230505">
              <a:lnSpc>
                <a:spcPct val="120000"/>
              </a:lnSpc>
            </a:pPr>
            <a:endParaRPr lang="en-US" altLang="zh-CN" sz="1800" dirty="0"/>
          </a:p>
          <a:p>
            <a:pPr marL="666750" lvl="2" indent="230505">
              <a:lnSpc>
                <a:spcPct val="120000"/>
              </a:lnSpc>
            </a:pPr>
            <a:r>
              <a:rPr lang="en-US" altLang="zh-CN" sz="1800" dirty="0" err="1"/>
              <a:t>getMinSeries</a:t>
            </a:r>
            <a:r>
              <a:rPr lang="en-US" altLang="zh-CN" sz="1800" dirty="0"/>
              <a:t>()</a:t>
            </a:r>
            <a:r>
              <a:rPr lang="zh-CN" altLang="en-US" sz="1800" dirty="0"/>
              <a:t>函数，从参数数组</a:t>
            </a:r>
            <a:r>
              <a:rPr lang="en-US" altLang="zh-CN" sz="1800" dirty="0" err="1"/>
              <a:t>cardFaceStat</a:t>
            </a:r>
            <a:r>
              <a:rPr lang="en-US" altLang="zh-CN" sz="1800" dirty="0"/>
              <a:t>[ ]</a:t>
            </a:r>
            <a:r>
              <a:rPr lang="zh-CN" altLang="en-US" sz="1800" dirty="0"/>
              <a:t> </a:t>
            </a:r>
            <a:r>
              <a:rPr lang="en-US" altLang="zh-CN" sz="1800" dirty="0"/>
              <a:t>[3]</a:t>
            </a:r>
            <a:r>
              <a:rPr lang="zh-CN" altLang="en-US" sz="1800" dirty="0"/>
              <a:t>里面读取某个用户的牌面统计结果数据，查找指定长度为</a:t>
            </a:r>
            <a:r>
              <a:rPr lang="en-US" altLang="zh-CN" sz="1800" dirty="0" err="1"/>
              <a:t>seriesSize</a:t>
            </a:r>
            <a:r>
              <a:rPr lang="zh-CN" altLang="en-US" sz="1800" dirty="0"/>
              <a:t>的顺子，通过</a:t>
            </a:r>
            <a:r>
              <a:rPr lang="en-US" altLang="zh-CN" sz="1800" dirty="0"/>
              <a:t>Comb</a:t>
            </a:r>
            <a:r>
              <a:rPr lang="zh-CN" altLang="en-US" sz="1800" dirty="0"/>
              <a:t>*指针类型参数</a:t>
            </a:r>
            <a:r>
              <a:rPr lang="en-US" altLang="zh-CN" sz="1800" dirty="0" err="1"/>
              <a:t>foundComb</a:t>
            </a:r>
            <a:r>
              <a:rPr lang="zh-CN" altLang="en-US" sz="1800" dirty="0"/>
              <a:t>返回找到的组合结果。函数返回值标记是否找到符合条件的组合。</a:t>
            </a:r>
            <a:endParaRPr lang="en-US" altLang="zh-CN" sz="1800" dirty="0"/>
          </a:p>
          <a:p>
            <a:pPr marL="666750" lvl="2" indent="0">
              <a:lnSpc>
                <a:spcPct val="120000"/>
              </a:lnSpc>
              <a:buNone/>
            </a:pPr>
            <a:endParaRPr lang="zh-CN" altLang="en-US" sz="1800" dirty="0"/>
          </a:p>
          <a:p>
            <a:pPr marL="666750" lvl="2" indent="230505">
              <a:lnSpc>
                <a:spcPct val="120000"/>
              </a:lnSpc>
            </a:pPr>
            <a:endParaRPr lang="zh-CN" altLang="en-US" sz="1800" dirty="0"/>
          </a:p>
          <a:p>
            <a:pPr marL="666750" lvl="2" indent="230505">
              <a:lnSpc>
                <a:spcPct val="120000"/>
              </a:lnSpc>
            </a:pPr>
            <a:endParaRPr lang="zh-CN" altLang="en-US" sz="18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/>
            <a:endParaRPr lang="zh-CN" altLang="en-US" sz="2100" dirty="0"/>
          </a:p>
          <a:p>
            <a:pPr lvl="2"/>
            <a:endParaRPr lang="en-US" altLang="zh-CN" sz="2100" dirty="0"/>
          </a:p>
          <a:p>
            <a:pPr lvl="1"/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19054" b="3720"/>
          <a:stretch>
            <a:fillRect/>
          </a:stretch>
        </p:blipFill>
        <p:spPr>
          <a:xfrm>
            <a:off x="179512" y="1461515"/>
            <a:ext cx="7401690" cy="4758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1" y="3359473"/>
            <a:ext cx="8748464" cy="486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0" y="5249527"/>
            <a:ext cx="8908054" cy="4955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" y="0"/>
            <a:ext cx="8188960" cy="6858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6" name="标题 1"/>
          <p:cNvSpPr txBox="1"/>
          <p:nvPr/>
        </p:nvSpPr>
        <p:spPr bwMode="auto">
          <a:xfrm>
            <a:off x="4788024" y="200301"/>
            <a:ext cx="7543800" cy="714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900" b="1" i="0">
                <a:solidFill>
                  <a:srgbClr val="333399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900" b="1" i="1">
                <a:solidFill>
                  <a:srgbClr val="333399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900" b="1" i="1">
                <a:solidFill>
                  <a:srgbClr val="333399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900" b="1" i="1">
                <a:solidFill>
                  <a:srgbClr val="333399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900" b="1" i="1">
                <a:solidFill>
                  <a:srgbClr val="333399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 i="1">
                <a:solidFill>
                  <a:srgbClr val="333399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 i="1">
                <a:solidFill>
                  <a:srgbClr val="333399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 i="1">
                <a:solidFill>
                  <a:srgbClr val="333399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 i="1">
                <a:solidFill>
                  <a:srgbClr val="333399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r>
              <a:rPr kumimoji="1" lang="zh-CN" altLang="en-US" sz="2400" kern="0">
                <a:solidFill>
                  <a:srgbClr val="FF0000"/>
                </a:solidFill>
              </a:rPr>
              <a:t>结构体类型定义、函数原型</a:t>
            </a:r>
            <a:endParaRPr kumimoji="1" lang="zh-CN" altLang="en-US" sz="2400" kern="0" dirty="0"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1519" y="3861048"/>
            <a:ext cx="8690817" cy="1480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8144" y="3495996"/>
            <a:ext cx="302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开发任务：编制这些函数</a:t>
            </a:r>
            <a:endParaRPr kumimoji="1" lang="zh-CN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61" y="1045238"/>
            <a:ext cx="7550383" cy="581276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63543" y="625058"/>
            <a:ext cx="1334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main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67944" y="4828723"/>
            <a:ext cx="521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调用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planCards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函数获得组合，组合记录牌子原发牌数组中的序号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H="1">
            <a:off x="3413226" y="5179841"/>
            <a:ext cx="654718" cy="3285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893152" y="4149080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设置临时数组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planA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[ ]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供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planCards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函数使用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 flipH="1">
            <a:off x="3300898" y="4514045"/>
            <a:ext cx="767046" cy="3862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625439" y="6324570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打印结果时调用原发牌数组，显示牌的信息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9" name="直线箭头连接符 18"/>
          <p:cNvCxnSpPr>
            <a:stCxn id="18" idx="1"/>
          </p:cNvCxnSpPr>
          <p:nvPr/>
        </p:nvCxnSpPr>
        <p:spPr>
          <a:xfrm flipH="1" flipV="1">
            <a:off x="2915817" y="6067425"/>
            <a:ext cx="709622" cy="457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Poker1. </a:t>
            </a:r>
            <a:r>
              <a:rPr lang="zh-CN" altLang="en-US" dirty="0"/>
              <a:t>随机发牌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87030"/>
            <a:ext cx="8596983" cy="53276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[</a:t>
            </a:r>
            <a:r>
              <a:rPr lang="zh-CN" altLang="en-US" sz="2400" dirty="0"/>
              <a:t>实验目标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学习使用一维数组和函数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endParaRPr lang="zh-CN" altLang="en-US" sz="20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[</a:t>
            </a:r>
            <a:r>
              <a:rPr lang="zh-CN" altLang="en-US" sz="2400" dirty="0"/>
              <a:t>实验任务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运用所学到的知识，给</a:t>
            </a:r>
            <a:r>
              <a:rPr lang="en-US" altLang="zh-CN" sz="2000" dirty="0"/>
              <a:t>2</a:t>
            </a:r>
            <a:r>
              <a:rPr lang="zh-CN" altLang="en-US" sz="2000" dirty="0"/>
              <a:t>个用户随机发牌，编制</a:t>
            </a:r>
            <a:r>
              <a:rPr lang="en-US" altLang="zh-CN" sz="2000" dirty="0"/>
              <a:t>draw</a:t>
            </a:r>
            <a:r>
              <a:rPr lang="zh-CN" altLang="en-US" sz="2000" dirty="0"/>
              <a:t> </a:t>
            </a:r>
            <a:r>
              <a:rPr lang="en-US" altLang="zh-CN" sz="2000" dirty="0"/>
              <a:t>Cards()</a:t>
            </a:r>
            <a:r>
              <a:rPr lang="zh-CN" altLang="en-US" sz="2000" dirty="0"/>
              <a:t>函数，从未发的牌中随机抽取一张牌发给用户，记录该扑克牌对应的标记数值</a:t>
            </a: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en-US" altLang="zh-CN" sz="2000" dirty="0"/>
          </a:p>
          <a:p>
            <a:pPr lvl="1">
              <a:lnSpc>
                <a:spcPct val="120000"/>
              </a:lnSpc>
            </a:pPr>
            <a:endParaRPr lang="zh-CN" altLang="en-US" sz="2000" dirty="0"/>
          </a:p>
          <a:p>
            <a:pPr>
              <a:lnSpc>
                <a:spcPct val="120000"/>
              </a:lnSpc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27524"/>
          <a:stretch>
            <a:fillRect/>
          </a:stretch>
        </p:blipFill>
        <p:spPr>
          <a:xfrm>
            <a:off x="1259632" y="4365104"/>
            <a:ext cx="7188200" cy="9480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497499"/>
            <a:ext cx="7466738" cy="63843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矩形 2"/>
          <p:cNvSpPr/>
          <p:nvPr/>
        </p:nvSpPr>
        <p:spPr>
          <a:xfrm>
            <a:off x="611560" y="1196752"/>
            <a:ext cx="8532440" cy="5148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240239"/>
            <a:ext cx="7543800" cy="714375"/>
          </a:xfrm>
        </p:spPr>
        <p:txBody>
          <a:bodyPr/>
          <a:lstStyle/>
          <a:p>
            <a:r>
              <a:rPr kumimoji="1" lang="en-US" altLang="zh-CN" sz="2400" dirty="0" err="1"/>
              <a:t>planCards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的书写任务</a:t>
            </a:r>
            <a:endParaRPr kumimoji="1"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11560" y="1412776"/>
            <a:ext cx="69847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1.</a:t>
            </a:r>
            <a:r>
              <a:rPr kumimoji="1" lang="zh-CN" altLang="en-US" b="1" dirty="0">
                <a:solidFill>
                  <a:srgbClr val="FF0000"/>
                </a:solidFill>
              </a:rPr>
              <a:t> 查找炸弹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通过反复调用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getMinGroup</a:t>
            </a:r>
            <a:r>
              <a:rPr kumimoji="1" lang="en-US" altLang="zh-CN" b="1" dirty="0">
                <a:solidFill>
                  <a:srgbClr val="FF0000"/>
                </a:solidFill>
              </a:rPr>
              <a:t>()</a:t>
            </a:r>
            <a:r>
              <a:rPr kumimoji="1" lang="zh-CN" altLang="en-US" b="1" dirty="0">
                <a:solidFill>
                  <a:srgbClr val="FF0000"/>
                </a:solidFill>
              </a:rPr>
              <a:t>来查找炸弹组合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找到的组合需要记录下来，存入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combArray</a:t>
            </a:r>
            <a:r>
              <a:rPr kumimoji="1" lang="zh-CN" altLang="en-US" b="1" dirty="0">
                <a:solidFill>
                  <a:srgbClr val="FF0000"/>
                </a:solidFill>
              </a:rPr>
              <a:t>数组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2.</a:t>
            </a:r>
            <a:r>
              <a:rPr kumimoji="1" lang="zh-CN" altLang="en-US" b="1" dirty="0">
                <a:solidFill>
                  <a:srgbClr val="FF0000"/>
                </a:solidFill>
              </a:rPr>
              <a:t> 查找顺子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从长到短，设定顺子的长度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通过反复调用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getMinSeries</a:t>
            </a:r>
            <a:r>
              <a:rPr kumimoji="1" lang="en-US" altLang="zh-CN" b="1" dirty="0">
                <a:solidFill>
                  <a:srgbClr val="FF0000"/>
                </a:solidFill>
              </a:rPr>
              <a:t>()</a:t>
            </a:r>
            <a:r>
              <a:rPr kumimoji="1" lang="zh-CN" altLang="en-US" b="1" dirty="0">
                <a:solidFill>
                  <a:srgbClr val="FF0000"/>
                </a:solidFill>
              </a:rPr>
              <a:t>函数来查找指定长度的顺子、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找到的组合需要记录下来，存入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combArray</a:t>
            </a:r>
            <a:r>
              <a:rPr kumimoji="1" lang="zh-CN" altLang="en-US" b="1" dirty="0">
                <a:solidFill>
                  <a:srgbClr val="FF0000"/>
                </a:solidFill>
              </a:rPr>
              <a:t>数组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3.</a:t>
            </a:r>
            <a:r>
              <a:rPr kumimoji="1" lang="zh-CN" altLang="en-US" b="1" dirty="0">
                <a:solidFill>
                  <a:srgbClr val="FF0000"/>
                </a:solidFill>
              </a:rPr>
              <a:t> 查找相同张的其它组合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从长到短，设定</a:t>
            </a:r>
            <a:r>
              <a:rPr kumimoji="1" lang="en-US" altLang="zh-CN" b="1" dirty="0">
                <a:solidFill>
                  <a:srgbClr val="FF0000"/>
                </a:solidFill>
              </a:rPr>
              <a:t>group</a:t>
            </a:r>
            <a:r>
              <a:rPr kumimoji="1" lang="zh-CN" altLang="en-US" b="1" dirty="0">
                <a:solidFill>
                  <a:srgbClr val="FF0000"/>
                </a:solidFill>
              </a:rPr>
              <a:t>的长度（三张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zh-CN" altLang="en-US" b="1" dirty="0">
                <a:solidFill>
                  <a:srgbClr val="FF0000"/>
                </a:solidFill>
              </a:rPr>
              <a:t>对子</a:t>
            </a:r>
            <a:r>
              <a:rPr kumimoji="1" lang="en-US" altLang="zh-CN" b="1" dirty="0">
                <a:solidFill>
                  <a:srgbClr val="FF0000"/>
                </a:solidFill>
              </a:rPr>
              <a:t>/</a:t>
            </a:r>
            <a:r>
              <a:rPr kumimoji="1" lang="zh-CN" altLang="en-US" b="1" dirty="0">
                <a:solidFill>
                  <a:srgbClr val="FF0000"/>
                </a:solidFill>
              </a:rPr>
              <a:t>单张）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通过反复调用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getMinGroup</a:t>
            </a:r>
            <a:r>
              <a:rPr kumimoji="1" lang="en-US" altLang="zh-CN" b="1" dirty="0">
                <a:solidFill>
                  <a:srgbClr val="FF0000"/>
                </a:solidFill>
              </a:rPr>
              <a:t>()</a:t>
            </a:r>
            <a:r>
              <a:rPr kumimoji="1" lang="zh-CN" altLang="en-US" b="1" dirty="0">
                <a:solidFill>
                  <a:srgbClr val="FF0000"/>
                </a:solidFill>
              </a:rPr>
              <a:t>来查找炸弹组合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找到的组合需要记录下来，存入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combArray</a:t>
            </a:r>
            <a:r>
              <a:rPr kumimoji="1" lang="zh-CN" altLang="en-US" b="1" dirty="0">
                <a:solidFill>
                  <a:srgbClr val="FF0000"/>
                </a:solidFill>
              </a:rPr>
              <a:t>数组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4.</a:t>
            </a:r>
            <a:r>
              <a:rPr kumimoji="1" lang="zh-CN" altLang="en-US" b="1" dirty="0">
                <a:solidFill>
                  <a:srgbClr val="FF0000"/>
                </a:solidFill>
              </a:rPr>
              <a:t> 返回找到的组合的总个数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endParaRPr kumimoji="1" lang="en-US" altLang="zh-CN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rgbClr val="FF0000"/>
              </a:solidFill>
            </a:endParaRPr>
          </a:p>
          <a:p>
            <a:endParaRPr kumimoji="1" lang="en-US" altLang="zh-CN" b="1" dirty="0">
              <a:solidFill>
                <a:srgbClr val="FF0000"/>
              </a:solidFill>
            </a:endParaRPr>
          </a:p>
          <a:p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8063"/>
            <a:ext cx="7543800" cy="714375"/>
          </a:xfrm>
        </p:spPr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676600" y="64525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18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05" y="1124744"/>
            <a:ext cx="8938389" cy="25142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5" y="3853601"/>
            <a:ext cx="8938392" cy="25142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扑克系列</a:t>
            </a:r>
            <a:endParaRPr lang="zh-CN" altLang="en-US" i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125538"/>
            <a:ext cx="7427168" cy="5327650"/>
          </a:xfrm>
        </p:spPr>
        <p:txBody>
          <a:bodyPr/>
          <a:lstStyle/>
          <a:p>
            <a:r>
              <a:rPr lang="en-US" altLang="zh-CN" sz="2400" dirty="0"/>
              <a:t>Poker01. </a:t>
            </a:r>
            <a:r>
              <a:rPr lang="zh-CN" altLang="en-US" sz="2400" dirty="0"/>
              <a:t>随机发牌</a:t>
            </a:r>
            <a:r>
              <a:rPr lang="en-US" altLang="zh-CN" sz="2400" dirty="0"/>
              <a:t>(</a:t>
            </a:r>
            <a:r>
              <a:rPr lang="zh-CN" altLang="en-US" sz="2400" dirty="0"/>
              <a:t>一维数组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Poker02.</a:t>
            </a:r>
            <a:r>
              <a:rPr lang="zh-CN" altLang="en-US" sz="2400" dirty="0"/>
              <a:t> 统计牌面</a:t>
            </a:r>
            <a:r>
              <a:rPr lang="en-US" altLang="zh-CN" sz="2400" dirty="0"/>
              <a:t>(</a:t>
            </a:r>
            <a:r>
              <a:rPr lang="zh-CN" altLang="en-US" sz="2400" dirty="0"/>
              <a:t>排序、多维数组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Poker03.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对子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Poker04.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顺子</a:t>
            </a:r>
            <a:r>
              <a:rPr lang="en-US" altLang="zh-CN" sz="2400" dirty="0"/>
              <a:t>(</a:t>
            </a:r>
            <a:r>
              <a:rPr lang="zh-CN" altLang="en-US" sz="2400" dirty="0"/>
              <a:t>函数与指针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Poker05.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固定跟牌</a:t>
            </a:r>
            <a:r>
              <a:rPr lang="en-US" altLang="zh-CN" sz="2400" dirty="0"/>
              <a:t>(</a:t>
            </a:r>
            <a:r>
              <a:rPr lang="zh-CN" altLang="en-US" sz="2400" dirty="0"/>
              <a:t>数组与指针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Poker06.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Poker07.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工程</a:t>
            </a:r>
            <a:r>
              <a:rPr lang="en-US" altLang="zh-CN" sz="2400" dirty="0"/>
              <a:t>/</a:t>
            </a:r>
            <a:r>
              <a:rPr lang="zh-CN" altLang="en-US" sz="2400" dirty="0"/>
              <a:t>动态内存分配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Poker08.</a:t>
            </a:r>
            <a:r>
              <a:rPr lang="zh-CN" altLang="en-US" sz="2400" dirty="0">
                <a:sym typeface="+mn-ea"/>
              </a:rPr>
              <a:t> 大作业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扑克牌游戏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功能扩展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683568" y="2941178"/>
            <a:ext cx="5760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Poker5. </a:t>
            </a:r>
            <a:r>
              <a:rPr lang="zh-CN" altLang="en-US" dirty="0"/>
              <a:t>打牌</a:t>
            </a:r>
            <a:r>
              <a:rPr lang="en-US" altLang="zh-CN" dirty="0"/>
              <a:t>-</a:t>
            </a:r>
            <a:r>
              <a:rPr lang="zh-CN" altLang="en-US" dirty="0"/>
              <a:t>固定跟牌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496" y="1090419"/>
            <a:ext cx="8813007" cy="53276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[</a:t>
            </a:r>
            <a:r>
              <a:rPr lang="zh-CN" altLang="en-US" sz="2400" dirty="0"/>
              <a:t>实验目标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学习指针的概念，熟练使用指针操作数组元素，巩固结构体类型的定义和使用，体会复杂数据结构状态维持的过程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endParaRPr lang="zh-CN" altLang="en-US" sz="20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[</a:t>
            </a:r>
            <a:r>
              <a:rPr lang="zh-CN" altLang="en-US" sz="2400" dirty="0"/>
              <a:t>实验任务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编写出牌的函数，模拟一个选手</a:t>
            </a:r>
            <a:r>
              <a:rPr lang="en-US" altLang="zh-CN" sz="2000" dirty="0"/>
              <a:t>A</a:t>
            </a:r>
            <a:r>
              <a:rPr lang="zh-CN" altLang="en-US" sz="2000" dirty="0"/>
              <a:t>出牌，另外几个选手跟牌的过程。选手获得随机发牌后，都会对自己的牌进行规划。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A</a:t>
            </a:r>
            <a:r>
              <a:rPr lang="zh-CN" altLang="en-US" sz="2000" dirty="0"/>
              <a:t>的出牌策略是：优先级为“炸弹</a:t>
            </a:r>
            <a:r>
              <a:rPr lang="en-US" altLang="zh-CN" sz="2000" dirty="0"/>
              <a:t>/</a:t>
            </a:r>
            <a:r>
              <a:rPr lang="zh-CN" altLang="en-US" sz="2000" dirty="0"/>
              <a:t>长顺子</a:t>
            </a:r>
            <a:r>
              <a:rPr lang="en-US" altLang="zh-CN" sz="2000" dirty="0"/>
              <a:t>/</a:t>
            </a:r>
            <a:r>
              <a:rPr lang="zh-CN" altLang="en-US" sz="2000" dirty="0"/>
              <a:t>短顺子</a:t>
            </a:r>
            <a:r>
              <a:rPr lang="en-US" altLang="zh-CN" sz="2000" dirty="0"/>
              <a:t>/</a:t>
            </a:r>
            <a:r>
              <a:rPr lang="zh-CN" altLang="en-US" sz="2000" dirty="0"/>
              <a:t>小三张</a:t>
            </a:r>
            <a:r>
              <a:rPr lang="en-US" altLang="zh-CN" sz="2000" dirty="0"/>
              <a:t>/</a:t>
            </a:r>
            <a:r>
              <a:rPr lang="zh-CN" altLang="en-US" sz="2000" dirty="0"/>
              <a:t>大三张</a:t>
            </a:r>
            <a:r>
              <a:rPr lang="en-US" altLang="zh-CN" sz="2000" dirty="0"/>
              <a:t>/</a:t>
            </a:r>
            <a:r>
              <a:rPr lang="zh-CN" altLang="en-US" sz="2000" dirty="0"/>
              <a:t>小对子</a:t>
            </a:r>
            <a:r>
              <a:rPr lang="en-US" altLang="zh-CN" sz="2000" dirty="0"/>
              <a:t>/</a:t>
            </a:r>
            <a:r>
              <a:rPr lang="zh-CN" altLang="en-US" sz="2000" dirty="0"/>
              <a:t>大对子</a:t>
            </a:r>
            <a:r>
              <a:rPr lang="en-US" altLang="zh-CN" sz="2000" dirty="0"/>
              <a:t>/</a:t>
            </a:r>
            <a:r>
              <a:rPr lang="zh-CN" altLang="en-US" sz="2000" dirty="0"/>
              <a:t>小单张</a:t>
            </a:r>
            <a:r>
              <a:rPr lang="en-US" altLang="zh-CN" sz="2000" dirty="0"/>
              <a:t>/</a:t>
            </a:r>
            <a:r>
              <a:rPr lang="zh-CN" altLang="en-US" sz="2000" dirty="0"/>
              <a:t>大单张”，依次出牌；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其他选手的响应策略是：在自己的组合队列中查找相应优先级的，如果有更大的则出牌，否则即放弃。选手们在出牌过程中，不会重新规划组合。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en-US" altLang="zh-CN" sz="2000" dirty="0"/>
          </a:p>
          <a:p>
            <a:pPr lvl="1">
              <a:lnSpc>
                <a:spcPct val="120000"/>
              </a:lnSpc>
            </a:pPr>
            <a:endParaRPr lang="zh-CN" altLang="en-US" sz="2000" dirty="0"/>
          </a:p>
          <a:p>
            <a:pPr>
              <a:lnSpc>
                <a:spcPct val="120000"/>
              </a:lnSpc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3692"/>
            <a:ext cx="7113262" cy="68306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48064" y="27384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运行效果示意图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0"/>
            <a:ext cx="7575917" cy="6858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707904" y="188640"/>
            <a:ext cx="11144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常量定义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0"/>
            <a:ext cx="8172400" cy="51463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931" y="5144663"/>
            <a:ext cx="5599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新定义结构体类型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Player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，用以描述不同的选手</a:t>
            </a:r>
            <a:endParaRPr kumimoji="1"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19" y="5542200"/>
            <a:ext cx="85295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b="1" dirty="0" err="1">
                <a:solidFill>
                  <a:srgbClr val="FF0000"/>
                </a:solidFill>
              </a:rPr>
              <a:t>cardIdPlay</a:t>
            </a:r>
            <a:r>
              <a:rPr kumimoji="1" lang="zh-CN" altLang="en-US" b="1" dirty="0">
                <a:solidFill>
                  <a:srgbClr val="FF0000"/>
                </a:solidFill>
              </a:rPr>
              <a:t>和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cardIdPlan</a:t>
            </a:r>
            <a:r>
              <a:rPr kumimoji="1" lang="zh-CN" altLang="en-US" b="1" dirty="0">
                <a:solidFill>
                  <a:srgbClr val="FF0000"/>
                </a:solidFill>
              </a:rPr>
              <a:t>记录牌的序号，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cardFaceStat</a:t>
            </a:r>
            <a:r>
              <a:rPr kumimoji="1" lang="zh-CN" altLang="en-US" b="1" dirty="0">
                <a:solidFill>
                  <a:srgbClr val="FF0000"/>
                </a:solidFill>
              </a:rPr>
              <a:t>记录牌的统计结果，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CombArray</a:t>
            </a:r>
            <a:r>
              <a:rPr kumimoji="1" lang="zh-CN" altLang="en-US" b="1" dirty="0">
                <a:solidFill>
                  <a:srgbClr val="FF0000"/>
                </a:solidFill>
              </a:rPr>
              <a:t>记录经过分析后的牌的组合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b="1" dirty="0" err="1">
                <a:solidFill>
                  <a:srgbClr val="FF0000"/>
                </a:solidFill>
              </a:rPr>
              <a:t>cardNum</a:t>
            </a:r>
            <a:r>
              <a:rPr kumimoji="1" lang="zh-CN" altLang="en-US" b="1" dirty="0">
                <a:solidFill>
                  <a:srgbClr val="FF0000"/>
                </a:solidFill>
              </a:rPr>
              <a:t>记录打牌后还剩的牌数，</a:t>
            </a:r>
            <a:r>
              <a:rPr kumimoji="1" lang="en-US" altLang="zh-CN" b="1" dirty="0" err="1">
                <a:solidFill>
                  <a:srgbClr val="FF0000"/>
                </a:solidFill>
              </a:rPr>
              <a:t>faceNum</a:t>
            </a:r>
            <a:r>
              <a:rPr kumimoji="1" lang="zh-CN" altLang="en-US" b="1" dirty="0">
                <a:solidFill>
                  <a:srgbClr val="FF0000"/>
                </a:solidFill>
              </a:rPr>
              <a:t>记录统计得到的不同的牌的个数，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combNum</a:t>
            </a:r>
            <a:r>
              <a:rPr kumimoji="1" lang="zh-CN" altLang="en-US" b="1" dirty="0">
                <a:solidFill>
                  <a:srgbClr val="FF0000"/>
                </a:solidFill>
              </a:rPr>
              <a:t>记录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combArray</a:t>
            </a:r>
            <a:r>
              <a:rPr kumimoji="1" lang="zh-CN" altLang="en-US" b="1" dirty="0">
                <a:solidFill>
                  <a:srgbClr val="FF0000"/>
                </a:solidFill>
              </a:rPr>
              <a:t>中有效的组合数量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lvl="1"/>
            <a:endParaRPr kumimoji="1"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H="1" flipV="1">
            <a:off x="2627784" y="4437112"/>
            <a:ext cx="678968" cy="70755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07904" y="188640"/>
            <a:ext cx="15792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数据类型定义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7504" y="2636912"/>
            <a:ext cx="4896544" cy="2088232"/>
          </a:xfrm>
          <a:prstGeom prst="roundRect">
            <a:avLst>
              <a:gd name="adj" fmla="val 662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323" y="0"/>
            <a:ext cx="8567724" cy="6858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707904" y="188640"/>
            <a:ext cx="2509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函数大致可以分为四类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46040" y="572705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（</a:t>
            </a:r>
            <a:r>
              <a:rPr kumimoji="1" lang="en-US" altLang="zh-CN" b="1" dirty="0">
                <a:solidFill>
                  <a:srgbClr val="FF0000"/>
                </a:solidFill>
              </a:rPr>
              <a:t>1</a:t>
            </a:r>
            <a:r>
              <a:rPr kumimoji="1" lang="zh-CN" altLang="en-US" b="1" dirty="0">
                <a:solidFill>
                  <a:srgbClr val="FF0000"/>
                </a:solidFill>
              </a:rPr>
              <a:t>）第一类：与牌面的值、牌面的统计等相关的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56258" y="186042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（</a:t>
            </a:r>
            <a:r>
              <a:rPr kumimoji="1" lang="en-US" altLang="zh-CN" b="1" dirty="0">
                <a:solidFill>
                  <a:srgbClr val="FF0000"/>
                </a:solidFill>
              </a:rPr>
              <a:t>2</a:t>
            </a:r>
            <a:r>
              <a:rPr kumimoji="1" lang="zh-CN" altLang="en-US" b="1" dirty="0">
                <a:solidFill>
                  <a:srgbClr val="FF0000"/>
                </a:solidFill>
              </a:rPr>
              <a:t>）第二类：与牌的组合相关的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56258" y="2971904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（</a:t>
            </a:r>
            <a:r>
              <a:rPr kumimoji="1" lang="en-US" altLang="zh-CN" b="1" dirty="0">
                <a:solidFill>
                  <a:srgbClr val="FF0000"/>
                </a:solidFill>
              </a:rPr>
              <a:t>3</a:t>
            </a:r>
            <a:r>
              <a:rPr kumimoji="1" lang="zh-CN" altLang="en-US" b="1" dirty="0">
                <a:solidFill>
                  <a:srgbClr val="FF0000"/>
                </a:solidFill>
              </a:rPr>
              <a:t>）第三类：与选手操作牌或者组合相关的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45458" y="5128563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（</a:t>
            </a:r>
            <a:r>
              <a:rPr kumimoji="1" lang="en-US" altLang="zh-CN" b="1" dirty="0">
                <a:solidFill>
                  <a:srgbClr val="FF0000"/>
                </a:solidFill>
              </a:rPr>
              <a:t>4</a:t>
            </a:r>
            <a:r>
              <a:rPr kumimoji="1" lang="zh-CN" altLang="en-US" b="1" dirty="0">
                <a:solidFill>
                  <a:srgbClr val="FF0000"/>
                </a:solidFill>
              </a:rPr>
              <a:t>）第四类：与多个选手（选手数组）相关的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4310" y="3655648"/>
            <a:ext cx="5661583" cy="781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51234" y="3737681"/>
            <a:ext cx="302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开发任务：编制这些函数</a:t>
            </a:r>
            <a:endParaRPr kumimoji="1" lang="zh-CN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4309" y="6189347"/>
            <a:ext cx="5661583" cy="1688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833828" y="5943880"/>
            <a:ext cx="302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开发任务：编制这些函数</a:t>
            </a:r>
            <a:endParaRPr kumimoji="1" lang="zh-CN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/>
              <a:t>说明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5538"/>
            <a:ext cx="8435280" cy="5327650"/>
          </a:xfrm>
        </p:spPr>
        <p:txBody>
          <a:bodyPr/>
          <a:lstStyle/>
          <a:p>
            <a:r>
              <a:rPr kumimoji="1" lang="zh-CN" altLang="en-US" sz="2000" dirty="0"/>
              <a:t>开发任务：了解复杂数据结构的相互依赖关系，编制与出牌相关的函数</a:t>
            </a:r>
            <a:endParaRPr kumimoji="1" lang="en-US" altLang="zh-CN" sz="2000" dirty="0"/>
          </a:p>
          <a:p>
            <a:pPr lvl="1"/>
            <a:endParaRPr kumimoji="1" lang="en-US" altLang="zh-CN" sz="1800" dirty="0"/>
          </a:p>
          <a:p>
            <a:pPr lvl="1"/>
            <a:r>
              <a:rPr kumimoji="1" lang="zh-CN" altLang="en-US" sz="1800" dirty="0"/>
              <a:t>本函数规划</a:t>
            </a:r>
            <a:r>
              <a:rPr kumimoji="1" lang="en-US" altLang="zh-CN" sz="1800" dirty="0" err="1"/>
              <a:t>ptrPlayer</a:t>
            </a:r>
            <a:r>
              <a:rPr kumimoji="1" lang="zh-CN" altLang="en-US" sz="1800" dirty="0"/>
              <a:t>选手的牌，是前一个实验中</a:t>
            </a:r>
            <a:r>
              <a:rPr kumimoji="1" lang="en-US" altLang="zh-CN" sz="1800" dirty="0" err="1"/>
              <a:t>planCards</a:t>
            </a:r>
            <a:r>
              <a:rPr kumimoji="1" lang="zh-CN" altLang="en-US" sz="1800" dirty="0"/>
              <a:t>函数的升级版，相关信息的更新中</a:t>
            </a:r>
            <a:r>
              <a:rPr kumimoji="1" lang="en-US" altLang="zh-CN" sz="1800" dirty="0" err="1"/>
              <a:t>ptrPlayer</a:t>
            </a:r>
            <a:r>
              <a:rPr kumimoji="1" lang="zh-CN" altLang="en-US" sz="1800" dirty="0"/>
              <a:t>指向的结构体内完成。</a:t>
            </a:r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endParaRPr kumimoji="1" lang="en-US" altLang="zh-CN" sz="2000" dirty="0"/>
          </a:p>
          <a:p>
            <a:pPr lvl="1"/>
            <a:r>
              <a:rPr kumimoji="1" lang="zh-CN" altLang="en-US" sz="1800" dirty="0"/>
              <a:t>本函数用于某个选手主动出牌时调用。选手</a:t>
            </a:r>
            <a:r>
              <a:rPr kumimoji="1" lang="en-US" altLang="zh-CN" sz="1800" dirty="0" err="1"/>
              <a:t>ptrPlayer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combArray</a:t>
            </a:r>
            <a:r>
              <a:rPr kumimoji="1" lang="zh-CN" altLang="en-US" sz="1800" dirty="0"/>
              <a:t>记录了该选手待打出的牌的组合，该函数的返回值为可以打出的第一个组合在</a:t>
            </a:r>
            <a:r>
              <a:rPr kumimoji="1" lang="en-US" altLang="zh-CN" sz="1800" dirty="0" err="1"/>
              <a:t>combArray</a:t>
            </a:r>
            <a:r>
              <a:rPr kumimoji="1" lang="zh-CN" altLang="en-US" sz="1800" dirty="0"/>
              <a:t>中的序号。如果没有可出的组合了，则返回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。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可打出的组合的特征是其</a:t>
            </a:r>
            <a:r>
              <a:rPr kumimoji="1" lang="en-US" altLang="zh-CN" sz="1800" dirty="0"/>
              <a:t>Comb</a:t>
            </a:r>
            <a:r>
              <a:rPr kumimoji="1" lang="zh-CN" altLang="en-US" sz="1800" dirty="0"/>
              <a:t>结构体类型的</a:t>
            </a:r>
            <a:r>
              <a:rPr kumimoji="1" lang="en-US" altLang="zh-CN" sz="1800" dirty="0" err="1"/>
              <a:t>seqNum</a:t>
            </a:r>
            <a:r>
              <a:rPr kumimoji="1" lang="en-US" altLang="zh-CN" sz="1800" dirty="0"/>
              <a:t>&gt;0, </a:t>
            </a:r>
            <a:r>
              <a:rPr kumimoji="1" lang="en-US" altLang="zh-CN" sz="1800" dirty="0" err="1"/>
              <a:t>maxFace</a:t>
            </a:r>
            <a:r>
              <a:rPr kumimoji="1" lang="en-US" altLang="zh-CN" sz="1800" dirty="0"/>
              <a:t>&gt;0</a:t>
            </a:r>
            <a:r>
              <a:rPr kumimoji="1" lang="zh-CN" altLang="en-US" sz="1800" dirty="0"/>
              <a:t>。</a:t>
            </a:r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marL="693420" lvl="2" indent="0">
              <a:buNone/>
            </a:pPr>
            <a:endParaRPr kumimoji="1" lang="en-US" altLang="zh-CN" sz="1700" dirty="0"/>
          </a:p>
          <a:p>
            <a:pPr lvl="1"/>
            <a:r>
              <a:rPr kumimoji="1" lang="zh-CN" altLang="en-US" sz="1800" dirty="0"/>
              <a:t>本函数用于某个选手应对出牌时调用。</a:t>
            </a:r>
            <a:r>
              <a:rPr kumimoji="1" lang="en-US" altLang="zh-CN" sz="1800" dirty="0"/>
              <a:t> </a:t>
            </a:r>
            <a:r>
              <a:rPr kumimoji="1" lang="zh-CN" altLang="en-US" sz="1800" dirty="0"/>
              <a:t>参数</a:t>
            </a:r>
            <a:r>
              <a:rPr kumimoji="1" lang="en-US" altLang="zh-CN" sz="1800" dirty="0" err="1"/>
              <a:t>ptrTargetComb</a:t>
            </a:r>
            <a:r>
              <a:rPr kumimoji="1" lang="zh-CN" altLang="en-US" sz="1800" dirty="0"/>
              <a:t>指向了当前牌桌上已出的牌组合，该函数查找</a:t>
            </a:r>
            <a:r>
              <a:rPr kumimoji="1" lang="en-US" altLang="zh-CN" sz="1800" dirty="0" err="1"/>
              <a:t>ptrPlayer</a:t>
            </a:r>
            <a:r>
              <a:rPr kumimoji="1" lang="zh-CN" altLang="en-US" sz="1800" dirty="0"/>
              <a:t>的</a:t>
            </a:r>
            <a:r>
              <a:rPr kumimoji="1" lang="en-US" altLang="zh-CN" sz="1800" dirty="0" err="1"/>
              <a:t>combArray</a:t>
            </a:r>
            <a:r>
              <a:rPr kumimoji="1" lang="zh-CN" altLang="en-US" sz="1800" dirty="0"/>
              <a:t>中的组合大于</a:t>
            </a:r>
            <a:r>
              <a:rPr kumimoji="1" lang="en-US" altLang="zh-CN" sz="1800" dirty="0" err="1"/>
              <a:t>ptrTargetComb</a:t>
            </a:r>
            <a:r>
              <a:rPr kumimoji="1" lang="zh-CN" altLang="en-US" sz="1800" dirty="0"/>
              <a:t>的。如果找到则返回数组内找到元素的序号，否则返回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。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大于某组合的特征是其</a:t>
            </a:r>
            <a:r>
              <a:rPr kumimoji="1" lang="en-US" altLang="zh-CN" sz="1800" dirty="0"/>
              <a:t>Comb</a:t>
            </a:r>
            <a:r>
              <a:rPr kumimoji="1" lang="zh-CN" altLang="en-US" sz="1800" dirty="0"/>
              <a:t>结构体类型的</a:t>
            </a:r>
            <a:r>
              <a:rPr kumimoji="1" lang="en-US" altLang="zh-CN" sz="1800" dirty="0" err="1"/>
              <a:t>typeId</a:t>
            </a:r>
            <a:r>
              <a:rPr kumimoji="1" lang="zh-CN" altLang="en-US" sz="1800" dirty="0"/>
              <a:t>和</a:t>
            </a:r>
            <a:r>
              <a:rPr kumimoji="1" lang="en-US" altLang="zh-CN" sz="1800" dirty="0" err="1"/>
              <a:t>seqNum</a:t>
            </a:r>
            <a:r>
              <a:rPr kumimoji="1" lang="zh-CN" altLang="en-US" sz="1800" dirty="0"/>
              <a:t>相符，而</a:t>
            </a:r>
            <a:r>
              <a:rPr kumimoji="1" lang="en-US" altLang="zh-CN" sz="1800" dirty="0" err="1"/>
              <a:t>maxFace</a:t>
            </a:r>
            <a:r>
              <a:rPr kumimoji="1" lang="zh-CN" altLang="en-US" sz="1800" dirty="0"/>
              <a:t>更大</a:t>
            </a:r>
            <a:endParaRPr kumimoji="1" lang="en-US" altLang="zh-CN" sz="1800" dirty="0"/>
          </a:p>
          <a:p>
            <a:pPr lvl="2"/>
            <a:endParaRPr kumimoji="1" lang="en-US" altLang="zh-CN" sz="1700" dirty="0"/>
          </a:p>
          <a:p>
            <a:pPr lvl="2"/>
            <a:endParaRPr kumimoji="1"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55" y="1563656"/>
            <a:ext cx="6654345" cy="3058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t="15132" r="21498"/>
          <a:stretch>
            <a:fillRect/>
          </a:stretch>
        </p:blipFill>
        <p:spPr>
          <a:xfrm>
            <a:off x="569947" y="4730157"/>
            <a:ext cx="8614346" cy="2583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7" y="2818383"/>
            <a:ext cx="6623967" cy="25838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/>
              <a:t>说明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5538"/>
            <a:ext cx="8435280" cy="5327650"/>
          </a:xfrm>
        </p:spPr>
        <p:txBody>
          <a:bodyPr/>
          <a:lstStyle/>
          <a:p>
            <a:r>
              <a:rPr kumimoji="1" lang="zh-CN" altLang="en-US" sz="2000" dirty="0"/>
              <a:t>开发任务：了解复杂数据结构的相互依赖关系，编制与出牌相关的函数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lvl="1"/>
            <a:r>
              <a:rPr kumimoji="1" lang="zh-CN" altLang="en-US" sz="1800" dirty="0"/>
              <a:t>该函数用于打出某个组合的数据更新。待打出的</a:t>
            </a:r>
            <a:r>
              <a:rPr kumimoji="1" lang="en-US" altLang="zh-CN" sz="1800" dirty="0" err="1"/>
              <a:t>combArray</a:t>
            </a:r>
            <a:r>
              <a:rPr kumimoji="1" lang="zh-CN" altLang="en-US" sz="1800" dirty="0"/>
              <a:t>的序号为</a:t>
            </a:r>
            <a:r>
              <a:rPr kumimoji="1" lang="en-US" altLang="zh-CN" sz="1800" dirty="0" err="1"/>
              <a:t>comSeq</a:t>
            </a:r>
            <a:r>
              <a:rPr kumimoji="1" lang="zh-CN" altLang="en-US" sz="1800" dirty="0"/>
              <a:t>，打出后</a:t>
            </a:r>
            <a:r>
              <a:rPr kumimoji="1" lang="en-US" altLang="zh-CN" sz="1800" dirty="0"/>
              <a:t>Player</a:t>
            </a:r>
            <a:r>
              <a:rPr kumimoji="1" lang="zh-CN" altLang="en-US" sz="1800" dirty="0"/>
              <a:t>结构体类型的</a:t>
            </a:r>
            <a:r>
              <a:rPr kumimoji="1" lang="en-US" altLang="zh-CN" sz="1800" dirty="0" err="1"/>
              <a:t>cardIdPlay</a:t>
            </a:r>
            <a:r>
              <a:rPr kumimoji="1" lang="zh-CN" altLang="en-US" sz="1800" dirty="0"/>
              <a:t>数组需将已打出的牌置为</a:t>
            </a:r>
            <a:r>
              <a:rPr kumimoji="1" lang="en-US" altLang="zh-CN" sz="1800" dirty="0"/>
              <a:t>-1</a:t>
            </a:r>
            <a:r>
              <a:rPr kumimoji="1" lang="zh-CN" altLang="en-US" sz="1800" dirty="0"/>
              <a:t>，</a:t>
            </a:r>
            <a:r>
              <a:rPr kumimoji="1" lang="en-US" altLang="zh-CN" sz="1800" dirty="0" err="1"/>
              <a:t>cardNum</a:t>
            </a:r>
            <a:r>
              <a:rPr kumimoji="1" lang="zh-CN" altLang="en-US" sz="1800" dirty="0"/>
              <a:t>和</a:t>
            </a:r>
            <a:r>
              <a:rPr kumimoji="1" lang="en-US" altLang="zh-CN" sz="1800" dirty="0" err="1"/>
              <a:t>combNum</a:t>
            </a:r>
            <a:r>
              <a:rPr kumimoji="1" lang="zh-CN" altLang="en-US" sz="1800" dirty="0"/>
              <a:t>的统计量都需要更新，</a:t>
            </a:r>
            <a:r>
              <a:rPr kumimoji="1" lang="en-US" altLang="zh-CN" sz="1800" dirty="0" err="1"/>
              <a:t>comArray</a:t>
            </a:r>
            <a:r>
              <a:rPr kumimoji="1" lang="zh-CN" altLang="en-US" sz="1800" dirty="0"/>
              <a:t>也需要相应进行调整</a:t>
            </a:r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r>
              <a:rPr kumimoji="1" lang="zh-CN" altLang="en-US" sz="1800" dirty="0"/>
              <a:t>本函数调度不同选手的出牌活动。约定选手</a:t>
            </a:r>
            <a:r>
              <a:rPr kumimoji="1" lang="en-US" altLang="zh-CN" sz="1800" dirty="0"/>
              <a:t>A</a:t>
            </a:r>
            <a:r>
              <a:rPr kumimoji="1" lang="zh-CN" altLang="en-US" sz="1800" dirty="0"/>
              <a:t>是赢家，每次都是</a:t>
            </a:r>
            <a:r>
              <a:rPr kumimoji="1" lang="en-US" altLang="zh-CN" sz="1800" dirty="0"/>
              <a:t>A</a:t>
            </a:r>
            <a:r>
              <a:rPr kumimoji="1" lang="zh-CN" altLang="en-US" sz="1800" dirty="0"/>
              <a:t>先出牌，然后其它选手跟牌。如果找到更大的组合即出牌，否则放弃。该函数将调用</a:t>
            </a:r>
            <a:r>
              <a:rPr kumimoji="1" lang="en-US" altLang="zh-CN" sz="1800" dirty="0" err="1"/>
              <a:t>getNextComb</a:t>
            </a:r>
            <a:r>
              <a:rPr kumimoji="1" lang="en-US" altLang="zh-CN" sz="1800" dirty="0"/>
              <a:t>()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getBiggerComb</a:t>
            </a:r>
            <a:r>
              <a:rPr kumimoji="1" lang="en-US" altLang="zh-CN" sz="1800" dirty="0"/>
              <a:t>()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playOneComb</a:t>
            </a:r>
            <a:r>
              <a:rPr kumimoji="1" lang="en-US" altLang="zh-CN" sz="1800" dirty="0"/>
              <a:t>()</a:t>
            </a:r>
            <a:r>
              <a:rPr kumimoji="1" lang="zh-CN" altLang="en-US" sz="1800" dirty="0"/>
              <a:t>等函数。</a:t>
            </a:r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endParaRPr kumimoji="1" lang="en-US" altLang="zh-CN" sz="2000" dirty="0"/>
          </a:p>
          <a:p>
            <a:pPr lvl="1"/>
            <a:endParaRPr kumimoji="1" lang="en-US" altLang="zh-CN" sz="1800" dirty="0"/>
          </a:p>
          <a:p>
            <a:pPr lvl="2"/>
            <a:endParaRPr kumimoji="1" lang="en-US" altLang="zh-CN" sz="1700" dirty="0"/>
          </a:p>
          <a:p>
            <a:pPr lvl="2"/>
            <a:endParaRPr kumimoji="1"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0" y="3423086"/>
            <a:ext cx="6793507" cy="2649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t="1" r="20720" b="7625"/>
          <a:stretch>
            <a:fillRect/>
          </a:stretch>
        </p:blipFill>
        <p:spPr>
          <a:xfrm>
            <a:off x="617858" y="1556792"/>
            <a:ext cx="8197239" cy="2649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52535" y="1053678"/>
            <a:ext cx="9145016" cy="5615682"/>
          </a:xfrm>
        </p:spPr>
        <p:txBody>
          <a:bodyPr/>
          <a:lstStyle/>
          <a:p>
            <a:pPr lvl="1"/>
            <a:r>
              <a:rPr lang="zh-CN" altLang="en-US" sz="2400" dirty="0"/>
              <a:t>关于扑克牌：</a:t>
            </a:r>
            <a:endParaRPr lang="zh-CN" altLang="en-US" sz="2400" dirty="0"/>
          </a:p>
          <a:p>
            <a:pPr marL="666750" lvl="2" indent="230505">
              <a:lnSpc>
                <a:spcPct val="120000"/>
              </a:lnSpc>
            </a:pPr>
            <a:r>
              <a:rPr lang="zh-CN" altLang="en-US" sz="2000" dirty="0"/>
              <a:t>牌面（</a:t>
            </a:r>
            <a:r>
              <a:rPr lang="en-US" altLang="zh-CN" sz="2000" dirty="0"/>
              <a:t>face</a:t>
            </a:r>
            <a:r>
              <a:rPr lang="zh-CN" altLang="en-US" sz="2000" dirty="0"/>
              <a:t>）的大小包括： </a:t>
            </a:r>
            <a:r>
              <a:rPr lang="en-US" altLang="zh-CN" sz="2000" dirty="0"/>
              <a:t>A,</a:t>
            </a:r>
            <a:r>
              <a:rPr lang="zh-CN" altLang="en-US" sz="2000" dirty="0"/>
              <a:t> </a:t>
            </a:r>
            <a:r>
              <a:rPr lang="en-US" altLang="zh-CN" sz="2000" dirty="0"/>
              <a:t>2,</a:t>
            </a:r>
            <a:r>
              <a:rPr lang="zh-CN" altLang="en-US" sz="2000" dirty="0"/>
              <a:t> </a:t>
            </a:r>
            <a:r>
              <a:rPr lang="en-US" altLang="zh-CN" sz="2000" dirty="0"/>
              <a:t>3,</a:t>
            </a:r>
            <a:r>
              <a:rPr lang="zh-CN" altLang="en-US" sz="2000" dirty="0"/>
              <a:t> </a:t>
            </a:r>
            <a:r>
              <a:rPr lang="en-US" altLang="zh-CN" sz="2000" dirty="0"/>
              <a:t>4,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  <a:r>
              <a:rPr lang="zh-CN" altLang="en-US" sz="2000" dirty="0"/>
              <a:t> </a:t>
            </a:r>
            <a:r>
              <a:rPr lang="en-US" altLang="zh-CN" sz="2000" dirty="0"/>
              <a:t>J,</a:t>
            </a:r>
            <a:r>
              <a:rPr lang="zh-CN" altLang="en-US" sz="2000" dirty="0"/>
              <a:t> </a:t>
            </a:r>
            <a:r>
              <a:rPr lang="en-US" altLang="zh-CN" sz="2000" dirty="0"/>
              <a:t>Q,</a:t>
            </a:r>
            <a:r>
              <a:rPr lang="zh-CN" altLang="en-US" sz="2000" dirty="0"/>
              <a:t> </a:t>
            </a:r>
            <a:r>
              <a:rPr lang="en-US" altLang="zh-CN" sz="2000" dirty="0"/>
              <a:t>K.</a:t>
            </a: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r>
              <a:rPr lang="zh-CN" altLang="en-US" sz="2000" dirty="0"/>
              <a:t>花色（</a:t>
            </a:r>
            <a:r>
              <a:rPr lang="en-US" altLang="zh-CN" sz="2000" dirty="0"/>
              <a:t>suit</a:t>
            </a:r>
            <a:r>
              <a:rPr lang="zh-CN" altLang="en-US" sz="2000" dirty="0"/>
              <a:t>）的值包括：黑桃、红桃、梅花、方片</a:t>
            </a:r>
            <a:endParaRPr lang="en-US" altLang="zh-CN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320675" lvl="1" indent="434975">
              <a:lnSpc>
                <a:spcPct val="120000"/>
              </a:lnSpc>
            </a:pPr>
            <a:r>
              <a:rPr lang="zh-CN" altLang="en-US" sz="2400" dirty="0"/>
              <a:t>扑克牌的数据结构</a:t>
            </a:r>
            <a:endParaRPr lang="zh-CN" altLang="en-US" sz="2400" dirty="0"/>
          </a:p>
          <a:p>
            <a:pPr marL="666750" lvl="2" indent="230505">
              <a:lnSpc>
                <a:spcPct val="120000"/>
              </a:lnSpc>
            </a:pPr>
            <a:r>
              <a:rPr lang="zh-CN" altLang="en-US" sz="2000" dirty="0"/>
              <a:t>定义牌值（</a:t>
            </a:r>
            <a:r>
              <a:rPr lang="en-US" altLang="zh-CN" sz="2000" dirty="0"/>
              <a:t>value</a:t>
            </a:r>
            <a:r>
              <a:rPr lang="zh-CN" altLang="en-US" sz="2000" dirty="0"/>
              <a:t>）用来区分每张扑克牌，取值范围</a:t>
            </a:r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zh-CN" altLang="en-US" sz="2000" dirty="0">
                <a:solidFill>
                  <a:srgbClr val="FF0000"/>
                </a:solidFill>
              </a:rPr>
              <a:t>到</a:t>
            </a:r>
            <a:r>
              <a:rPr lang="en-US" altLang="zh-CN" sz="2000" dirty="0">
                <a:solidFill>
                  <a:srgbClr val="FF0000"/>
                </a:solidFill>
              </a:rPr>
              <a:t>51</a:t>
            </a:r>
            <a:r>
              <a:rPr lang="zh-CN" altLang="en-US" sz="2000" dirty="0"/>
              <a:t>，例如杏桃梅方四花色的</a:t>
            </a:r>
            <a:r>
              <a:rPr lang="en-US" altLang="zh-CN" sz="2000" dirty="0"/>
              <a:t>A</a:t>
            </a:r>
            <a:r>
              <a:rPr lang="zh-CN" altLang="en-US" sz="2000" dirty="0"/>
              <a:t>分别用</a:t>
            </a:r>
            <a:r>
              <a:rPr lang="en-US" altLang="zh-CN" sz="2000" dirty="0">
                <a:solidFill>
                  <a:srgbClr val="FF0000"/>
                </a:solidFill>
              </a:rPr>
              <a:t>0,1,2,3</a:t>
            </a:r>
            <a:r>
              <a:rPr lang="zh-CN" altLang="en-US" sz="2000" dirty="0"/>
              <a:t>表示，例如四花色的</a:t>
            </a:r>
            <a:r>
              <a:rPr lang="en-US" altLang="zh-CN" sz="2000" dirty="0"/>
              <a:t>K</a:t>
            </a:r>
            <a:r>
              <a:rPr lang="zh-CN" altLang="en-US" sz="2000" dirty="0"/>
              <a:t>分别用</a:t>
            </a:r>
            <a:r>
              <a:rPr lang="en-US" altLang="zh-CN" sz="2000" dirty="0">
                <a:solidFill>
                  <a:srgbClr val="FF0000"/>
                </a:solidFill>
              </a:rPr>
              <a:t>48,49,50,51</a:t>
            </a:r>
            <a:r>
              <a:rPr lang="zh-CN" altLang="en-US" sz="2000" dirty="0"/>
              <a:t>表示</a:t>
            </a: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r>
              <a:rPr lang="zh-CN" altLang="en-US" sz="2000" dirty="0"/>
              <a:t>打印单张扑克牌的信息时，用 </a:t>
            </a:r>
            <a:r>
              <a:rPr lang="en-US" altLang="zh-CN" sz="2000" dirty="0" err="1"/>
              <a:t>face.suit</a:t>
            </a:r>
            <a:r>
              <a:rPr lang="zh-CN" altLang="en-US" sz="2000" dirty="0"/>
              <a:t> 的格式表示牌面和花色，例如数值</a:t>
            </a:r>
            <a:r>
              <a:rPr lang="en-US" altLang="zh-CN" sz="2000" dirty="0"/>
              <a:t>2</a:t>
            </a:r>
            <a:r>
              <a:rPr lang="zh-CN" altLang="en-US" sz="2000" dirty="0"/>
              <a:t>对应于扑克牌梅花</a:t>
            </a:r>
            <a:r>
              <a:rPr lang="en-US" altLang="zh-CN" sz="2000" dirty="0"/>
              <a:t>A</a:t>
            </a:r>
            <a:r>
              <a:rPr lang="zh-CN" altLang="en-US" sz="2000" dirty="0"/>
              <a:t>，程序打印为 </a:t>
            </a:r>
            <a:r>
              <a:rPr lang="en-US" altLang="zh-CN" sz="2000" dirty="0"/>
              <a:t>A.3</a:t>
            </a: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marL="666750" lvl="2" indent="230505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/>
            <a:endParaRPr lang="zh-CN" altLang="en-US" sz="2100" dirty="0"/>
          </a:p>
          <a:p>
            <a:pPr lvl="2"/>
            <a:endParaRPr lang="en-US" altLang="zh-CN" sz="2100" dirty="0"/>
          </a:p>
          <a:p>
            <a:pPr lvl="1"/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62881" y="5567086"/>
          <a:ext cx="822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45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46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47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48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49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51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-30293" y="55670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牌值</a:t>
            </a:r>
            <a:endParaRPr lang="zh-CN" altLang="en-US" b="1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62881" y="5172124"/>
          <a:ext cx="822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383681"/>
                <a:gridCol w="439279"/>
                <a:gridCol w="41148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Q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FFFF00"/>
                          </a:solidFill>
                        </a:rPr>
                        <a:t>Q</a:t>
                      </a:r>
                      <a:endParaRPr lang="zh-CN" alt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00B0F0"/>
                          </a:solidFill>
                        </a:rPr>
                        <a:t>Q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FFFF00"/>
                          </a:solidFill>
                        </a:rPr>
                        <a:t>K</a:t>
                      </a:r>
                      <a:endParaRPr lang="zh-CN" alt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B0F0"/>
                          </a:solidFill>
                        </a:rPr>
                        <a:t>K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-30293" y="5172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牌面</a:t>
            </a:r>
            <a:endParaRPr lang="zh-CN" altLang="en-US" b="1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70000" y="5927126"/>
          <a:ext cx="8229600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A.1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A.2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A.3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A.4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2.1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2.2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2.3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2.4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3.1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3.2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3.3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3.4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Q.2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Q.3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Q.4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K.1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K.2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K.3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K.4</a:t>
                      </a:r>
                      <a:endParaRPr lang="zh-CN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-23174" y="59271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显示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1133651"/>
            <a:ext cx="8676456" cy="567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11960" y="3174836"/>
            <a:ext cx="430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随机发牌以及统计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5896" y="2196488"/>
            <a:ext cx="5630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创建多选手的数组，并且初始化其中的各项数组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67944" y="5339872"/>
            <a:ext cx="430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选手出牌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79237" y="4583190"/>
            <a:ext cx="430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策划不同的牌的组合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5536" y="599148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main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函数解读：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9786"/>
            <a:ext cx="9144000" cy="57784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7544" y="139676"/>
            <a:ext cx="2871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err="1">
                <a:solidFill>
                  <a:srgbClr val="FF0000"/>
                </a:solidFill>
                <a:latin typeface="+mn-ea"/>
                <a:ea typeface="+mn-ea"/>
              </a:rPr>
              <a:t>playGame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()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函数任务：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700808"/>
            <a:ext cx="7344816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7983" y="1759003"/>
            <a:ext cx="7920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设立循环条件，直到</a:t>
            </a:r>
            <a:r>
              <a:rPr kumimoji="1" lang="en-US" altLang="zh-CN" b="1" dirty="0">
                <a:solidFill>
                  <a:srgbClr val="FF0000"/>
                </a:solidFill>
              </a:rPr>
              <a:t>A</a:t>
            </a:r>
            <a:r>
              <a:rPr kumimoji="1" lang="zh-CN" altLang="en-US" b="1" dirty="0">
                <a:solidFill>
                  <a:srgbClr val="FF0000"/>
                </a:solidFill>
              </a:rPr>
              <a:t> 手上没有组合为止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endParaRPr kumimoji="1" lang="en-US" altLang="zh-CN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kumimoji="1" lang="zh-CN" altLang="en-US" b="1" dirty="0">
                <a:solidFill>
                  <a:srgbClr val="FF0000"/>
                </a:solidFill>
              </a:rPr>
              <a:t>调用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getNextComb</a:t>
            </a:r>
            <a:r>
              <a:rPr kumimoji="1" lang="en-US" altLang="zh-CN" b="1" dirty="0">
                <a:solidFill>
                  <a:srgbClr val="FF0000"/>
                </a:solidFill>
              </a:rPr>
              <a:t>()</a:t>
            </a:r>
            <a:r>
              <a:rPr kumimoji="1" lang="zh-CN" altLang="en-US" b="1" dirty="0">
                <a:solidFill>
                  <a:srgbClr val="FF0000"/>
                </a:solidFill>
              </a:rPr>
              <a:t>，查询</a:t>
            </a:r>
            <a:r>
              <a:rPr kumimoji="1" lang="en-US" altLang="zh-CN" b="1" dirty="0">
                <a:solidFill>
                  <a:srgbClr val="FF0000"/>
                </a:solidFill>
              </a:rPr>
              <a:t>A</a:t>
            </a:r>
            <a:r>
              <a:rPr kumimoji="1" lang="zh-CN" altLang="en-US" b="1" dirty="0">
                <a:solidFill>
                  <a:srgbClr val="FF0000"/>
                </a:solidFill>
              </a:rPr>
              <a:t>手上是否有待出的组合的序号 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如果有，则显示打印，调用函数</a:t>
            </a:r>
            <a:r>
              <a:rPr kumimoji="1" lang="en-US" altLang="zh-CN" b="1" dirty="0" err="1">
                <a:solidFill>
                  <a:srgbClr val="FF0000"/>
                </a:solidFill>
              </a:rPr>
              <a:t>displayPlayerPlay</a:t>
            </a:r>
            <a:r>
              <a:rPr kumimoji="1" lang="en-US" altLang="zh-CN" b="1" dirty="0">
                <a:solidFill>
                  <a:srgbClr val="FF0000"/>
                </a:solidFill>
              </a:rPr>
              <a:t>()</a:t>
            </a:r>
            <a:r>
              <a:rPr kumimoji="1" lang="zh-CN" altLang="en-US" b="1" dirty="0">
                <a:solidFill>
                  <a:srgbClr val="FF0000"/>
                </a:solidFill>
              </a:rPr>
              <a:t>，更新当前牌桌上的组合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CurrComb</a:t>
            </a:r>
            <a:r>
              <a:rPr kumimoji="1" lang="zh-CN" altLang="en-US" b="1" dirty="0">
                <a:solidFill>
                  <a:srgbClr val="FF0000"/>
                </a:solidFill>
              </a:rPr>
              <a:t>，然后</a:t>
            </a:r>
            <a:r>
              <a:rPr kumimoji="1" lang="en-US" altLang="zh-CN" b="1" dirty="0" err="1">
                <a:solidFill>
                  <a:srgbClr val="FF0000"/>
                </a:solidFill>
              </a:rPr>
              <a:t>playOneComb</a:t>
            </a:r>
            <a:r>
              <a:rPr kumimoji="1" lang="en-US" altLang="zh-CN" b="1" dirty="0">
                <a:solidFill>
                  <a:srgbClr val="FF0000"/>
                </a:solidFill>
              </a:rPr>
              <a:t>()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如果没有，则打印信息</a:t>
            </a:r>
            <a:r>
              <a:rPr kumimoji="1" lang="en-US" altLang="zh-CN" b="1" dirty="0">
                <a:solidFill>
                  <a:srgbClr val="FF0000"/>
                </a:solidFill>
              </a:rPr>
              <a:t>”Game is over!\n”</a:t>
            </a:r>
            <a:r>
              <a:rPr kumimoji="1" lang="zh-CN" altLang="en-US" b="1" dirty="0">
                <a:solidFill>
                  <a:srgbClr val="FF0000"/>
                </a:solidFill>
              </a:rPr>
              <a:t>，退出循环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b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b="1" dirty="0">
                <a:solidFill>
                  <a:srgbClr val="FF0000"/>
                </a:solidFill>
              </a:rPr>
              <a:t>设立循环条件，遍历每个其它选手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调用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getBiggerComb</a:t>
            </a:r>
            <a:r>
              <a:rPr kumimoji="1" lang="en-US" altLang="zh-CN" b="1" dirty="0">
                <a:solidFill>
                  <a:srgbClr val="FF0000"/>
                </a:solidFill>
              </a:rPr>
              <a:t>()</a:t>
            </a:r>
            <a:r>
              <a:rPr kumimoji="1" lang="zh-CN" altLang="en-US" b="1" dirty="0">
                <a:solidFill>
                  <a:srgbClr val="FF0000"/>
                </a:solidFill>
              </a:rPr>
              <a:t>，查找该选手手上是否有更大的组合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如果有，则显示打印，调用函数</a:t>
            </a:r>
            <a:r>
              <a:rPr kumimoji="1" lang="en-US" altLang="zh-CN" b="1" dirty="0" err="1">
                <a:solidFill>
                  <a:srgbClr val="FF0000"/>
                </a:solidFill>
              </a:rPr>
              <a:t>displayPlayerPlay</a:t>
            </a:r>
            <a:r>
              <a:rPr kumimoji="1" lang="en-US" altLang="zh-CN" b="1" dirty="0">
                <a:solidFill>
                  <a:srgbClr val="FF0000"/>
                </a:solidFill>
              </a:rPr>
              <a:t>()</a:t>
            </a:r>
            <a:r>
              <a:rPr kumimoji="1" lang="zh-CN" altLang="en-US" b="1" dirty="0">
                <a:solidFill>
                  <a:srgbClr val="FF0000"/>
                </a:solidFill>
              </a:rPr>
              <a:t>，更新当前牌桌上的组合</a:t>
            </a:r>
            <a:r>
              <a:rPr kumimoji="1" lang="en-US" altLang="zh-CN" b="1" dirty="0" err="1">
                <a:solidFill>
                  <a:srgbClr val="FF0000"/>
                </a:solidFill>
              </a:rPr>
              <a:t>CurrComb</a:t>
            </a:r>
            <a:r>
              <a:rPr kumimoji="1" lang="zh-CN" altLang="en-US" b="1" dirty="0">
                <a:solidFill>
                  <a:srgbClr val="FF0000"/>
                </a:solidFill>
              </a:rPr>
              <a:t> ，然后</a:t>
            </a:r>
            <a:r>
              <a:rPr kumimoji="1" lang="en-US" altLang="zh-CN" b="1" dirty="0" err="1">
                <a:solidFill>
                  <a:srgbClr val="FF0000"/>
                </a:solidFill>
              </a:rPr>
              <a:t>playOneComb</a:t>
            </a:r>
            <a:r>
              <a:rPr kumimoji="1" lang="en-US" altLang="zh-CN" b="1" dirty="0">
                <a:solidFill>
                  <a:srgbClr val="FF0000"/>
                </a:solidFill>
              </a:rPr>
              <a:t>()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FF0000"/>
                </a:solidFill>
              </a:rPr>
              <a:t>如果没有，则打印信息</a:t>
            </a:r>
            <a:r>
              <a:rPr kumimoji="1" lang="en-US" altLang="zh-CN" b="1" dirty="0">
                <a:solidFill>
                  <a:srgbClr val="FF0000"/>
                </a:solidFill>
              </a:rPr>
              <a:t>give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up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99" y="5103"/>
            <a:ext cx="7177899" cy="6852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4579" y="116632"/>
            <a:ext cx="7543800" cy="714375"/>
          </a:xfrm>
        </p:spPr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067944" y="1052736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13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设置选手数量的宏常量</a:t>
            </a:r>
            <a:r>
              <a:rPr kumimoji="1" lang="en-GB" altLang="zh-CN" b="1" dirty="0">
                <a:solidFill>
                  <a:srgbClr val="FF0000"/>
                </a:solidFill>
              </a:rPr>
              <a:t>PLAYER_NUM</a:t>
            </a:r>
            <a:r>
              <a:rPr kumimoji="1" lang="zh-CN" altLang="en-GB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3</a:t>
            </a:r>
            <a:endParaRPr kumimoji="1" lang="en-GB" altLang="zh-CN" b="1" dirty="0">
              <a:solidFill>
                <a:srgbClr val="FF0000"/>
              </a:solidFill>
            </a:endParaRPr>
          </a:p>
          <a:p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593"/>
            <a:ext cx="626129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3928" y="422846"/>
            <a:ext cx="7543800" cy="714375"/>
          </a:xfrm>
        </p:spPr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935549" y="114033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10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设置选手数量的宏常量</a:t>
            </a:r>
            <a:r>
              <a:rPr kumimoji="1" lang="en-GB" altLang="zh-CN" b="1" dirty="0">
                <a:solidFill>
                  <a:srgbClr val="FF0000"/>
                </a:solidFill>
              </a:rPr>
              <a:t>PLAYER_NUM</a:t>
            </a:r>
            <a:r>
              <a:rPr kumimoji="1" lang="zh-CN" altLang="en-GB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4</a:t>
            </a:r>
            <a:endParaRPr kumimoji="1" lang="en-GB" altLang="zh-CN" b="1" dirty="0">
              <a:solidFill>
                <a:srgbClr val="FF0000"/>
              </a:solidFill>
            </a:endParaRPr>
          </a:p>
          <a:p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扑克系列</a:t>
            </a:r>
            <a:endParaRPr lang="zh-CN" altLang="en-US" i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125538"/>
            <a:ext cx="7427168" cy="5327650"/>
          </a:xfrm>
        </p:spPr>
        <p:txBody>
          <a:bodyPr/>
          <a:lstStyle/>
          <a:p>
            <a:r>
              <a:rPr lang="en-US" altLang="zh-CN" sz="2400" dirty="0"/>
              <a:t>Poker01. </a:t>
            </a:r>
            <a:r>
              <a:rPr lang="zh-CN" altLang="en-US" sz="2400" dirty="0"/>
              <a:t>随机发牌</a:t>
            </a:r>
            <a:r>
              <a:rPr lang="en-US" altLang="zh-CN" sz="2400" dirty="0"/>
              <a:t>(</a:t>
            </a:r>
            <a:r>
              <a:rPr lang="zh-CN" altLang="en-US" sz="2400" dirty="0"/>
              <a:t>一维数组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Poker02.</a:t>
            </a:r>
            <a:r>
              <a:rPr lang="zh-CN" altLang="en-US" sz="2400" dirty="0"/>
              <a:t> 统计牌面</a:t>
            </a:r>
            <a:r>
              <a:rPr lang="en-US" altLang="zh-CN" sz="2400" dirty="0"/>
              <a:t>(</a:t>
            </a:r>
            <a:r>
              <a:rPr lang="zh-CN" altLang="en-US" sz="2400" dirty="0"/>
              <a:t>排序、多维数组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Poker03.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对子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Poker04.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顺子</a:t>
            </a:r>
            <a:r>
              <a:rPr lang="en-US" altLang="zh-CN" sz="2400" dirty="0"/>
              <a:t>(</a:t>
            </a:r>
            <a:r>
              <a:rPr lang="zh-CN" altLang="en-US" sz="2400" dirty="0"/>
              <a:t>函数与指针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Poker05.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固定跟牌</a:t>
            </a:r>
            <a:r>
              <a:rPr lang="en-US" altLang="zh-CN" sz="2400" dirty="0"/>
              <a:t>(</a:t>
            </a:r>
            <a:r>
              <a:rPr lang="zh-CN" altLang="en-US" sz="2400" dirty="0"/>
              <a:t>数组与指针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Poker06.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Poker07.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工程</a:t>
            </a:r>
            <a:r>
              <a:rPr lang="en-US" altLang="zh-CN" sz="2400" dirty="0"/>
              <a:t>/</a:t>
            </a:r>
            <a:r>
              <a:rPr lang="zh-CN" altLang="en-US" sz="2400" dirty="0"/>
              <a:t>动态内存分配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Poker08.</a:t>
            </a:r>
            <a:r>
              <a:rPr lang="zh-CN" altLang="en-US" sz="2400" dirty="0">
                <a:sym typeface="+mn-ea"/>
              </a:rPr>
              <a:t> 大作业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扑克牌游戏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功能扩展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683568" y="3337923"/>
            <a:ext cx="5760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Poker6. </a:t>
            </a:r>
            <a:r>
              <a:rPr lang="zh-CN" altLang="en-US" dirty="0"/>
              <a:t>打牌</a:t>
            </a:r>
            <a:r>
              <a:rPr lang="en-US" altLang="zh-CN" dirty="0"/>
              <a:t>-</a:t>
            </a:r>
            <a:r>
              <a:rPr lang="zh-CN" altLang="en-US" dirty="0"/>
              <a:t>动态跟牌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496" y="1090419"/>
            <a:ext cx="8813007" cy="53276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[</a:t>
            </a:r>
            <a:r>
              <a:rPr lang="zh-CN" altLang="en-US" sz="2400" dirty="0"/>
              <a:t>实验目标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学习指针的概念，熟练使用指针操作结构体，巩固结构体类型的定义和使用，体会复杂数据结构状态维持的过程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endParaRPr lang="zh-CN" altLang="en-US" sz="20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[</a:t>
            </a:r>
            <a:r>
              <a:rPr lang="zh-CN" altLang="en-US" sz="2400" dirty="0"/>
              <a:t>实验任务</a:t>
            </a:r>
            <a:r>
              <a:rPr lang="en-US" altLang="zh-CN" sz="2400" dirty="0"/>
              <a:t>]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编写多个选手轮询跟牌的程序。针对当前已出的牌组合，每个选手查找自己的组合数组中是否有比其更大的，有则跟牌，无则放弃。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固定数量的组合（炸弹</a:t>
            </a:r>
            <a:r>
              <a:rPr lang="en-US" altLang="zh-CN" sz="2000" dirty="0"/>
              <a:t>/</a:t>
            </a:r>
            <a:r>
              <a:rPr lang="zh-CN" altLang="en-US" sz="2000" dirty="0"/>
              <a:t>三张</a:t>
            </a:r>
            <a:r>
              <a:rPr lang="en-US" altLang="zh-CN" sz="2000" dirty="0"/>
              <a:t>/</a:t>
            </a:r>
            <a:r>
              <a:rPr lang="zh-CN" altLang="en-US" sz="2000" dirty="0"/>
              <a:t>对子</a:t>
            </a:r>
            <a:r>
              <a:rPr lang="en-US" altLang="zh-CN" sz="2000" dirty="0"/>
              <a:t>/</a:t>
            </a:r>
            <a:r>
              <a:rPr lang="zh-CN" altLang="en-US" sz="2000" dirty="0"/>
              <a:t>单张）的比较可以直接进行，但是顺子的比较涉及拆牌的问题。例如已出组合为</a:t>
            </a:r>
            <a:r>
              <a:rPr lang="en-US" altLang="zh-CN" sz="2000" dirty="0"/>
              <a:t>{3,4,5}</a:t>
            </a:r>
            <a:r>
              <a:rPr lang="zh-CN" altLang="en-US" sz="2000" dirty="0"/>
              <a:t>，当前选手的组合序列中有</a:t>
            </a:r>
            <a:r>
              <a:rPr lang="en-US" altLang="zh-CN" sz="2000" dirty="0"/>
              <a:t>{3,4,5,6,7,8}</a:t>
            </a:r>
            <a:r>
              <a:rPr lang="zh-CN" altLang="en-US" sz="2000" dirty="0"/>
              <a:t>，则需要拆出</a:t>
            </a:r>
            <a:r>
              <a:rPr lang="en-US" altLang="zh-CN" sz="2000" dirty="0"/>
              <a:t>{4,5,6}</a:t>
            </a:r>
            <a:r>
              <a:rPr lang="zh-CN" altLang="en-US" sz="2000" dirty="0"/>
              <a:t>打出，剩余牌的组合需要重新规划。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endParaRPr lang="zh-CN" altLang="en-US" sz="2000" dirty="0"/>
          </a:p>
          <a:p>
            <a:pPr>
              <a:lnSpc>
                <a:spcPct val="120000"/>
              </a:lnSpc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r="6833"/>
          <a:stretch>
            <a:fillRect/>
          </a:stretch>
        </p:blipFill>
        <p:spPr>
          <a:xfrm>
            <a:off x="-3857" y="-27384"/>
            <a:ext cx="9147858" cy="68853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36096" y="-27384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运行效果示意图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45611" y="3205206"/>
            <a:ext cx="316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出现拆牌情况的选手需要打印其新的组合序列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4139952" y="3528371"/>
            <a:ext cx="1522513" cy="33267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H="1" flipV="1">
            <a:off x="4283968" y="2852936"/>
            <a:ext cx="1296144" cy="4320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 flipV="1">
            <a:off x="6041169" y="2521416"/>
            <a:ext cx="835087" cy="68379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29" y="0"/>
            <a:ext cx="906874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07904" y="188640"/>
            <a:ext cx="25074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常量定义与前例一致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16067"/>
          <a:stretch>
            <a:fillRect/>
          </a:stretch>
        </p:blipFill>
        <p:spPr>
          <a:xfrm>
            <a:off x="-1" y="-4978"/>
            <a:ext cx="9144001" cy="50181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07904" y="188640"/>
            <a:ext cx="25074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常量定义与前例一致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8549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07904" y="116632"/>
            <a:ext cx="2509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函数大致可以分为四类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46040" y="500697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（</a:t>
            </a:r>
            <a:r>
              <a:rPr kumimoji="1" lang="en-US" altLang="zh-CN" b="1" dirty="0">
                <a:solidFill>
                  <a:srgbClr val="FF0000"/>
                </a:solidFill>
              </a:rPr>
              <a:t>1</a:t>
            </a:r>
            <a:r>
              <a:rPr kumimoji="1" lang="zh-CN" altLang="en-US" b="1" dirty="0">
                <a:solidFill>
                  <a:srgbClr val="FF0000"/>
                </a:solidFill>
              </a:rPr>
              <a:t>）第一类：与牌面的值、牌面的统计等相关的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58509" y="1836511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（</a:t>
            </a:r>
            <a:r>
              <a:rPr kumimoji="1" lang="en-US" altLang="zh-CN" b="1" dirty="0">
                <a:solidFill>
                  <a:srgbClr val="FF0000"/>
                </a:solidFill>
              </a:rPr>
              <a:t>2</a:t>
            </a:r>
            <a:r>
              <a:rPr kumimoji="1" lang="zh-CN" altLang="en-US" b="1" dirty="0">
                <a:solidFill>
                  <a:srgbClr val="FF0000"/>
                </a:solidFill>
              </a:rPr>
              <a:t>）第二类：与牌的组合相关的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58509" y="2998121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（</a:t>
            </a:r>
            <a:r>
              <a:rPr kumimoji="1" lang="en-US" altLang="zh-CN" b="1" dirty="0">
                <a:solidFill>
                  <a:srgbClr val="FF0000"/>
                </a:solidFill>
              </a:rPr>
              <a:t>3</a:t>
            </a:r>
            <a:r>
              <a:rPr kumimoji="1" lang="zh-CN" altLang="en-US" b="1" dirty="0">
                <a:solidFill>
                  <a:srgbClr val="FF0000"/>
                </a:solidFill>
              </a:rPr>
              <a:t>）第三类：与选手操作牌或者组合相关的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46040" y="5156473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（</a:t>
            </a:r>
            <a:r>
              <a:rPr kumimoji="1" lang="en-US" altLang="zh-CN" b="1" dirty="0">
                <a:solidFill>
                  <a:srgbClr val="FF0000"/>
                </a:solidFill>
              </a:rPr>
              <a:t>4</a:t>
            </a:r>
            <a:r>
              <a:rPr kumimoji="1" lang="zh-CN" altLang="en-US" b="1" dirty="0">
                <a:solidFill>
                  <a:srgbClr val="FF0000"/>
                </a:solidFill>
              </a:rPr>
              <a:t>）第四类：与多个选手（选手数组）相关的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-1" y="3994863"/>
            <a:ext cx="6391439" cy="1648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468319" y="3973332"/>
            <a:ext cx="302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开发任务：改写函数</a:t>
            </a:r>
            <a:endParaRPr kumimoji="1" lang="zh-CN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0" y="6323707"/>
            <a:ext cx="5661583" cy="1688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629519" y="6078240"/>
            <a:ext cx="302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开发任务：编制函数</a:t>
            </a:r>
            <a:endParaRPr kumimoji="1" lang="zh-CN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0" y="4346402"/>
            <a:ext cx="6391439" cy="1648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" y="1053678"/>
            <a:ext cx="8892481" cy="5615682"/>
          </a:xfrm>
        </p:spPr>
        <p:txBody>
          <a:bodyPr/>
          <a:lstStyle/>
          <a:p>
            <a:pPr lvl="1"/>
            <a:r>
              <a:rPr lang="zh-CN" altLang="en-US" sz="2400" dirty="0"/>
              <a:t>发牌动作的数据结构：</a:t>
            </a:r>
            <a:endParaRPr lang="zh-CN" altLang="en-US" sz="2400" dirty="0"/>
          </a:p>
          <a:p>
            <a:pPr lvl="2">
              <a:lnSpc>
                <a:spcPct val="120000"/>
              </a:lnSpc>
            </a:pPr>
            <a:r>
              <a:rPr lang="zh-CN" altLang="en-US" sz="2000" dirty="0"/>
              <a:t>发牌的记录需求：记录某张牌是否被发过，因此可以用一个取值为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r>
              <a:rPr lang="zh-CN" altLang="en-US" sz="2000" dirty="0"/>
              <a:t>的一维数组表达</a:t>
            </a:r>
            <a:endParaRPr lang="zh-CN" altLang="en-US" sz="2000" dirty="0"/>
          </a:p>
          <a:p>
            <a:pPr lvl="2">
              <a:lnSpc>
                <a:spcPct val="120000"/>
              </a:lnSpc>
            </a:pPr>
            <a:r>
              <a:rPr lang="zh-CN" altLang="en-US" sz="2000" dirty="0"/>
              <a:t>定义一个大小</a:t>
            </a:r>
            <a:r>
              <a:rPr lang="en-US" altLang="zh-CN" sz="2000" dirty="0"/>
              <a:t>52</a:t>
            </a:r>
            <a:r>
              <a:rPr lang="zh-CN" altLang="en-US" sz="2000" dirty="0"/>
              <a:t>的整形数组</a:t>
            </a:r>
            <a:r>
              <a:rPr lang="en-US" altLang="zh-CN" sz="2000" dirty="0" err="1"/>
              <a:t>allCards</a:t>
            </a:r>
            <a:r>
              <a:rPr lang="en-US" altLang="zh-CN" sz="2000" dirty="0"/>
              <a:t>[</a:t>
            </a:r>
            <a:r>
              <a:rPr lang="zh-CN" altLang="en-US" sz="2000" dirty="0"/>
              <a:t> </a:t>
            </a:r>
            <a:r>
              <a:rPr lang="en-US" altLang="zh-CN" sz="2000" dirty="0"/>
              <a:t>]</a:t>
            </a:r>
            <a:r>
              <a:rPr lang="zh-CN" altLang="en-US" sz="2000" dirty="0"/>
              <a:t>记录发牌状态，取值</a:t>
            </a:r>
            <a:r>
              <a:rPr lang="en-US" altLang="zh-CN" sz="2000" dirty="0"/>
              <a:t>1</a:t>
            </a:r>
            <a:r>
              <a:rPr lang="zh-CN" altLang="en-US" sz="2000" dirty="0"/>
              <a:t>和</a:t>
            </a:r>
            <a:r>
              <a:rPr lang="en-US" altLang="zh-CN" sz="2000" dirty="0"/>
              <a:t>0</a:t>
            </a:r>
            <a:r>
              <a:rPr lang="zh-CN" altLang="en-US" sz="2000" dirty="0"/>
              <a:t>表示发过和未发两种状态，例如</a:t>
            </a:r>
            <a:r>
              <a:rPr lang="en-US" altLang="zh-CN" sz="2000" dirty="0" err="1"/>
              <a:t>allCards</a:t>
            </a:r>
            <a:r>
              <a:rPr lang="en-US" altLang="zh-CN" sz="2000" dirty="0"/>
              <a:t>[2]==1</a:t>
            </a:r>
            <a:r>
              <a:rPr lang="zh-CN" altLang="en-US" sz="2000" dirty="0"/>
              <a:t>表示梅花</a:t>
            </a:r>
            <a:r>
              <a:rPr lang="en-US" altLang="zh-CN" sz="2000" dirty="0"/>
              <a:t>A</a:t>
            </a:r>
            <a:r>
              <a:rPr lang="zh-CN" altLang="en-US" sz="2000" dirty="0"/>
              <a:t>已经发过</a:t>
            </a:r>
            <a:endParaRPr lang="en-US" altLang="zh-CN" sz="2300" dirty="0"/>
          </a:p>
          <a:p>
            <a:pPr lvl="1">
              <a:lnSpc>
                <a:spcPct val="120000"/>
              </a:lnSpc>
            </a:pPr>
            <a:endParaRPr lang="en-US" altLang="zh-CN" sz="2300" dirty="0"/>
          </a:p>
          <a:p>
            <a:pPr lvl="1">
              <a:lnSpc>
                <a:spcPct val="120000"/>
              </a:lnSpc>
            </a:pPr>
            <a:endParaRPr lang="en-US" altLang="zh-CN" sz="2300" dirty="0"/>
          </a:p>
          <a:p>
            <a:pPr lvl="1">
              <a:lnSpc>
                <a:spcPct val="120000"/>
              </a:lnSpc>
            </a:pPr>
            <a:endParaRPr lang="en-US" altLang="zh-CN" sz="2300" dirty="0"/>
          </a:p>
          <a:p>
            <a:pPr lvl="1">
              <a:lnSpc>
                <a:spcPct val="120000"/>
              </a:lnSpc>
            </a:pPr>
            <a:r>
              <a:rPr lang="zh-CN" altLang="en-US" sz="2300" dirty="0"/>
              <a:t>开发任务：</a:t>
            </a:r>
            <a:endParaRPr lang="en-US" altLang="zh-CN" sz="2300" dirty="0"/>
          </a:p>
          <a:p>
            <a:pPr marL="344170" lvl="1" indent="0">
              <a:lnSpc>
                <a:spcPct val="120000"/>
              </a:lnSpc>
              <a:buNone/>
            </a:pPr>
            <a:endParaRPr lang="en-US" altLang="zh-CN" sz="2400" dirty="0"/>
          </a:p>
          <a:p>
            <a:pPr lvl="2">
              <a:lnSpc>
                <a:spcPct val="120000"/>
              </a:lnSpc>
            </a:pPr>
            <a:r>
              <a:rPr lang="zh-CN" altLang="en-US" sz="1800" dirty="0"/>
              <a:t>编制函数</a:t>
            </a:r>
            <a:r>
              <a:rPr lang="en-US" altLang="zh-CN" sz="1800" dirty="0" err="1"/>
              <a:t>drawCards</a:t>
            </a:r>
            <a:r>
              <a:rPr lang="en-US" altLang="zh-CN" sz="1800" dirty="0"/>
              <a:t>()</a:t>
            </a:r>
            <a:r>
              <a:rPr lang="zh-CN" altLang="en-US" sz="1800" dirty="0"/>
              <a:t>，从参数数组</a:t>
            </a:r>
            <a:r>
              <a:rPr lang="en-US" altLang="zh-CN" sz="1800" dirty="0" err="1"/>
              <a:t>allCards</a:t>
            </a:r>
            <a:r>
              <a:rPr lang="en-US" altLang="zh-CN" sz="1800" dirty="0"/>
              <a:t>[</a:t>
            </a:r>
            <a:r>
              <a:rPr lang="zh-CN" altLang="en-US" sz="1800" dirty="0"/>
              <a:t> </a:t>
            </a:r>
            <a:r>
              <a:rPr lang="en-US" altLang="zh-CN" sz="1800" dirty="0"/>
              <a:t>]</a:t>
            </a:r>
            <a:r>
              <a:rPr lang="zh-CN" altLang="en-US" sz="1800" dirty="0"/>
              <a:t>中抽取未发放的牌，记录在参数数组</a:t>
            </a:r>
            <a:r>
              <a:rPr lang="en-US" altLang="zh-CN" sz="1800" dirty="0" err="1"/>
              <a:t>onePlayerCards</a:t>
            </a:r>
            <a:r>
              <a:rPr lang="en-US" altLang="zh-CN" sz="1800" dirty="0"/>
              <a:t>[</a:t>
            </a:r>
            <a:r>
              <a:rPr lang="zh-CN" altLang="en-US" sz="1800" dirty="0"/>
              <a:t> </a:t>
            </a:r>
            <a:r>
              <a:rPr lang="en-US" altLang="zh-CN" sz="1800" dirty="0"/>
              <a:t>]</a:t>
            </a:r>
            <a:r>
              <a:rPr lang="zh-CN" altLang="en-US" sz="1800" dirty="0"/>
              <a:t>中，如果</a:t>
            </a:r>
            <a:r>
              <a:rPr lang="en-US" altLang="zh-CN" sz="1800" dirty="0" err="1"/>
              <a:t>allCards</a:t>
            </a:r>
            <a:r>
              <a:rPr lang="en-US" altLang="zh-CN" sz="1800" dirty="0"/>
              <a:t>[]</a:t>
            </a:r>
            <a:r>
              <a:rPr lang="zh-CN" altLang="en-US" sz="1800" dirty="0"/>
              <a:t>数组中剩余可发的牌数量小于常量 </a:t>
            </a:r>
            <a:r>
              <a:rPr lang="en-US" altLang="zh-CN" sz="1800" dirty="0"/>
              <a:t>PLAYER_CARD_NUM</a:t>
            </a:r>
            <a:r>
              <a:rPr lang="zh-CN" altLang="en-US" sz="1800" dirty="0"/>
              <a:t>则</a:t>
            </a:r>
            <a:r>
              <a:rPr lang="en-GB" altLang="zh-CN" sz="1800" dirty="0" err="1"/>
              <a:t>printf</a:t>
            </a:r>
            <a:r>
              <a:rPr lang="en-GB" altLang="zh-CN" sz="1800" dirty="0"/>
              <a:t>(“Error!\n\n”);</a:t>
            </a:r>
            <a:r>
              <a:rPr lang="zh-CN" altLang="en-GB" sz="1800" dirty="0"/>
              <a:t>并</a:t>
            </a:r>
            <a:r>
              <a:rPr lang="zh-CN" altLang="en-US" sz="1800" dirty="0"/>
              <a:t>终止程序 </a:t>
            </a:r>
            <a:r>
              <a:rPr lang="en-US" altLang="zh-CN" sz="1800" dirty="0"/>
              <a:t>exit(1);</a:t>
            </a:r>
            <a:endParaRPr lang="en-GB" altLang="zh-CN" sz="18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2">
              <a:lnSpc>
                <a:spcPct val="120000"/>
              </a:lnSpc>
            </a:pPr>
            <a:endParaRPr lang="zh-CN" altLang="en-US" sz="2000" dirty="0"/>
          </a:p>
          <a:p>
            <a:pPr lvl="1"/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 dirty="0"/>
              <a:t>-</a:t>
            </a:r>
            <a:endParaRPr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58817" y="3627597"/>
          <a:ext cx="822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45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46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47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48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49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51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5643" y="3578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数值</a:t>
            </a:r>
            <a:endParaRPr lang="zh-CN" altLang="en-US" b="1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58817" y="3232635"/>
          <a:ext cx="822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219635"/>
                <a:gridCol w="603325"/>
                <a:gridCol w="41148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Q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FFFF00"/>
                          </a:solidFill>
                        </a:rPr>
                        <a:t>Q</a:t>
                      </a:r>
                      <a:endParaRPr lang="zh-CN" alt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00B0F0"/>
                          </a:solidFill>
                        </a:rPr>
                        <a:t>Q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FFFF00"/>
                          </a:solidFill>
                        </a:rPr>
                        <a:t>K</a:t>
                      </a:r>
                      <a:endParaRPr lang="zh-CN" alt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B0F0"/>
                          </a:solidFill>
                        </a:rPr>
                        <a:t>K</a:t>
                      </a:r>
                      <a:endParaRPr lang="zh-CN" altLang="en-US" sz="16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5643" y="32326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牌面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-108520" y="3974201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/>
              <a:t>allCards</a:t>
            </a:r>
            <a:r>
              <a:rPr lang="en-US" altLang="zh-CN" sz="1600" b="1" dirty="0"/>
              <a:t>[]</a:t>
            </a:r>
            <a:endParaRPr lang="zh-CN" altLang="en-US" sz="1600" b="1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863682" y="3979909"/>
          <a:ext cx="822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  <a:gridCol w="411480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t="-1" r="12605" b="-3681"/>
          <a:stretch>
            <a:fillRect/>
          </a:stretch>
        </p:blipFill>
        <p:spPr>
          <a:xfrm>
            <a:off x="1023521" y="4965580"/>
            <a:ext cx="6696744" cy="58682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4744"/>
            <a:ext cx="9144000" cy="522649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0" y="551251"/>
            <a:ext cx="1334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main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42542" y="2831298"/>
            <a:ext cx="430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随机发牌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13048" y="1966892"/>
            <a:ext cx="5630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创建多选手的数组，并且初始化其中的各项数组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98802" y="5376479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打印结果，结束游戏时需要释放所申请内存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13048" y="4290944"/>
            <a:ext cx="501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规划组合，创建组合时需要动态分配内存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13047" y="5003041"/>
            <a:ext cx="430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选手出牌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2411760" y="4509120"/>
            <a:ext cx="1087042" cy="18193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18" idx="1"/>
          </p:cNvCxnSpPr>
          <p:nvPr/>
        </p:nvCxnSpPr>
        <p:spPr>
          <a:xfrm flipH="1">
            <a:off x="2455500" y="5576534"/>
            <a:ext cx="1043302" cy="10430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9421"/>
            <a:ext cx="9144000" cy="52991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520" y="1115271"/>
            <a:ext cx="7704856" cy="447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51520" y="269114"/>
            <a:ext cx="3414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err="1">
                <a:solidFill>
                  <a:srgbClr val="FF0000"/>
                </a:solidFill>
                <a:latin typeface="+mn-ea"/>
                <a:ea typeface="+mn-ea"/>
              </a:rPr>
              <a:t>playGame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()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函数，参考思路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5888" y="1612304"/>
            <a:ext cx="79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如果待出牌者就是当前赢家（出牌无人要的情况），则从备选组合中查找下一个组合 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getNextComb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()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544" y="1212194"/>
            <a:ext cx="5630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循环条件：直到当前赢家无牌可出终止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5180" y="4874895"/>
            <a:ext cx="762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如果没有找到可以出的组合，即放弃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displayPlayerPlay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()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5888" y="2463280"/>
            <a:ext cx="79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如果待出牌者不是当前赢家（跟牌的情况），则从备选组合中查找比当前组合更大的组合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getBiggerComb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()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5888" y="3415661"/>
            <a:ext cx="7978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如果找到可以出的组合，则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displayPlayerPlay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()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，更新对当前组合的记录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currComb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，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playOneComb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()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；如果打出该牌还需要更新组合列表（长顺子拆成短顺子打的情况），则更新该选手的组合列表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updatePlayer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()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并且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displayPlayerPlan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()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sz="3200" dirty="0"/>
              <a:t>说明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5538"/>
            <a:ext cx="8435280" cy="5327650"/>
          </a:xfrm>
        </p:spPr>
        <p:txBody>
          <a:bodyPr/>
          <a:lstStyle/>
          <a:p>
            <a:r>
              <a:rPr kumimoji="1" lang="zh-CN" altLang="en-US" sz="2000" dirty="0"/>
              <a:t>开发任务：了解复杂数据结构的相互依赖关系，编制与出牌相关的函数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lvl="1"/>
            <a:endParaRPr kumimoji="1" lang="en-US" altLang="zh-CN" sz="1800" dirty="0"/>
          </a:p>
          <a:p>
            <a:pPr lvl="1"/>
            <a:r>
              <a:rPr kumimoji="1" lang="zh-CN" altLang="en-US" sz="1800" dirty="0"/>
              <a:t>这个函数需要改写，对于定长的组合（炸弹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三张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对子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单张）返回比</a:t>
            </a:r>
            <a:r>
              <a:rPr kumimoji="1" lang="en-US" altLang="zh-CN" sz="1800" dirty="0" err="1"/>
              <a:t>ptrTargetComb</a:t>
            </a:r>
            <a:r>
              <a:rPr kumimoji="1" lang="zh-CN" altLang="en-US" sz="1800" dirty="0"/>
              <a:t>更大的组合即可；对于变长的顺子组合，要支持拆分，一旦有必要拆分，通过将参数*</a:t>
            </a:r>
            <a:r>
              <a:rPr kumimoji="1" lang="en-US" altLang="zh-CN" sz="1800" dirty="0" err="1"/>
              <a:t>needUpdate</a:t>
            </a:r>
            <a:r>
              <a:rPr kumimoji="1" lang="zh-CN" altLang="en-US" sz="1800" dirty="0"/>
              <a:t>置为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通知调用函数要重新规划该选手的组合列表</a:t>
            </a:r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r>
              <a:rPr kumimoji="1" lang="zh-CN" altLang="en-US" sz="1800" dirty="0"/>
              <a:t>这个函数需要改写，更新某个选手时需要清空其所有组合，重新规划组合列表</a:t>
            </a:r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2"/>
            <a:endParaRPr kumimoji="1"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87" y="1942525"/>
            <a:ext cx="7400216" cy="232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b="47081"/>
          <a:stretch>
            <a:fillRect/>
          </a:stretch>
        </p:blipFill>
        <p:spPr>
          <a:xfrm>
            <a:off x="502637" y="3737240"/>
            <a:ext cx="7529845" cy="23264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5538"/>
            <a:ext cx="9144000" cy="50937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8064" y="332656"/>
            <a:ext cx="7543800" cy="714375"/>
          </a:xfrm>
        </p:spPr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725005" y="5301208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13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设置选手数量的宏常量</a:t>
            </a:r>
            <a:r>
              <a:rPr kumimoji="1" lang="en-GB" altLang="zh-CN" b="1" dirty="0">
                <a:solidFill>
                  <a:srgbClr val="FF0000"/>
                </a:solidFill>
              </a:rPr>
              <a:t>PLAYER_NUM</a:t>
            </a:r>
            <a:r>
              <a:rPr kumimoji="1" lang="zh-CN" altLang="en-GB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3</a:t>
            </a:r>
            <a:endParaRPr kumimoji="1" lang="en-GB" altLang="zh-CN" b="1" dirty="0">
              <a:solidFill>
                <a:srgbClr val="FF0000"/>
              </a:solidFill>
            </a:endParaRPr>
          </a:p>
          <a:p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1634"/>
          <a:stretch>
            <a:fillRect/>
          </a:stretch>
        </p:blipFill>
        <p:spPr>
          <a:xfrm>
            <a:off x="403328" y="27384"/>
            <a:ext cx="820112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72100" y="1052736"/>
            <a:ext cx="2872308" cy="714375"/>
          </a:xfrm>
        </p:spPr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987824" y="5805264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13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设置选手数量的宏常量</a:t>
            </a:r>
            <a:r>
              <a:rPr kumimoji="1" lang="en-GB" altLang="zh-CN" b="1" dirty="0">
                <a:solidFill>
                  <a:srgbClr val="FF0000"/>
                </a:solidFill>
              </a:rPr>
              <a:t>PLAYER_NUM</a:t>
            </a:r>
            <a:r>
              <a:rPr kumimoji="1" lang="zh-CN" altLang="en-GB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4</a:t>
            </a:r>
            <a:endParaRPr kumimoji="1" lang="en-GB" altLang="zh-CN" b="1" dirty="0">
              <a:solidFill>
                <a:srgbClr val="FF0000"/>
              </a:solidFill>
            </a:endParaRPr>
          </a:p>
          <a:p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扑克系列</a:t>
            </a:r>
            <a:endParaRPr lang="zh-CN" altLang="en-US" i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125538"/>
            <a:ext cx="7427168" cy="5327650"/>
          </a:xfrm>
        </p:spPr>
        <p:txBody>
          <a:bodyPr/>
          <a:lstStyle/>
          <a:p>
            <a:r>
              <a:rPr lang="en-US" altLang="zh-CN" sz="2400" dirty="0"/>
              <a:t>Poker01. </a:t>
            </a:r>
            <a:r>
              <a:rPr lang="zh-CN" altLang="en-US" sz="2400" dirty="0"/>
              <a:t>随机发牌</a:t>
            </a:r>
            <a:r>
              <a:rPr lang="en-US" altLang="zh-CN" sz="2400" dirty="0"/>
              <a:t>(</a:t>
            </a:r>
            <a:r>
              <a:rPr lang="zh-CN" altLang="en-US" sz="2400" dirty="0"/>
              <a:t>一维数组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Poker02.</a:t>
            </a:r>
            <a:r>
              <a:rPr lang="zh-CN" altLang="en-US" sz="2400" dirty="0"/>
              <a:t> 统计牌面</a:t>
            </a:r>
            <a:r>
              <a:rPr lang="en-US" altLang="zh-CN" sz="2400" dirty="0"/>
              <a:t>(</a:t>
            </a:r>
            <a:r>
              <a:rPr lang="zh-CN" altLang="en-US" sz="2400" dirty="0"/>
              <a:t>排序、多维数组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Poker03.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对子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Poker04.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顺子</a:t>
            </a:r>
            <a:r>
              <a:rPr lang="en-US" altLang="zh-CN" sz="2400" dirty="0"/>
              <a:t>(</a:t>
            </a:r>
            <a:r>
              <a:rPr lang="zh-CN" altLang="en-US" sz="2400" dirty="0"/>
              <a:t>函数与指针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Poker05.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固定跟牌</a:t>
            </a:r>
            <a:r>
              <a:rPr lang="en-US" altLang="zh-CN" sz="2400" dirty="0"/>
              <a:t>(</a:t>
            </a:r>
            <a:r>
              <a:rPr lang="zh-CN" altLang="en-US" sz="2400" dirty="0"/>
              <a:t>数组与指针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Poker06.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Poker07.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工程</a:t>
            </a:r>
            <a:r>
              <a:rPr lang="en-US" altLang="zh-CN" sz="2400" dirty="0"/>
              <a:t>/</a:t>
            </a:r>
            <a:r>
              <a:rPr lang="zh-CN" altLang="en-US" sz="2400" dirty="0"/>
              <a:t>动态内存分配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Poker08.</a:t>
            </a:r>
            <a:r>
              <a:rPr lang="zh-CN" altLang="en-US" sz="2400" dirty="0">
                <a:sym typeface="+mn-ea"/>
              </a:rPr>
              <a:t> 大作业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扑克牌游戏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功能扩展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673861" y="3789363"/>
            <a:ext cx="5760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Poker7. </a:t>
            </a:r>
            <a:r>
              <a:rPr lang="zh-CN" altLang="en-US" dirty="0"/>
              <a:t>打牌</a:t>
            </a:r>
            <a:r>
              <a:rPr lang="en-US" altLang="zh-CN" dirty="0"/>
              <a:t>-</a:t>
            </a:r>
            <a:r>
              <a:rPr lang="zh-CN" altLang="en-US" dirty="0"/>
              <a:t>动态跟牌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496" y="1090419"/>
            <a:ext cx="8813007" cy="53276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/>
              <a:t>[</a:t>
            </a:r>
            <a:r>
              <a:rPr lang="zh-CN" altLang="en-US" sz="2800" dirty="0"/>
              <a:t>实验目标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endParaRPr lang="zh-CN" altLang="en-US" sz="28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学习组织多文件工程，学习动态内存分配的概念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en-US" altLang="zh-CN" sz="2800" dirty="0"/>
              <a:t>[</a:t>
            </a:r>
            <a:r>
              <a:rPr lang="zh-CN" altLang="en-US" sz="2800" dirty="0"/>
              <a:t>实验任务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endParaRPr lang="zh-CN" altLang="en-US" sz="28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将原来的</a:t>
            </a:r>
            <a:r>
              <a:rPr lang="en-US" altLang="zh-CN" sz="2400" dirty="0" err="1"/>
              <a:t>main.c</a:t>
            </a:r>
            <a:r>
              <a:rPr lang="zh-CN" altLang="en-US" sz="2400" dirty="0"/>
              <a:t>文件分解为</a:t>
            </a:r>
            <a:endParaRPr lang="en-US" altLang="zh-CN" sz="2400" dirty="0"/>
          </a:p>
          <a:p>
            <a:pPr lvl="2">
              <a:lnSpc>
                <a:spcPct val="120000"/>
              </a:lnSpc>
            </a:pPr>
            <a:r>
              <a:rPr lang="en-US" altLang="zh-CN" sz="2100" dirty="0" err="1"/>
              <a:t>poker.h</a:t>
            </a:r>
            <a:endParaRPr lang="en-US" altLang="zh-CN" sz="2100" dirty="0"/>
          </a:p>
          <a:p>
            <a:pPr lvl="2">
              <a:lnSpc>
                <a:spcPct val="120000"/>
              </a:lnSpc>
            </a:pPr>
            <a:r>
              <a:rPr lang="en-US" altLang="zh-CN" sz="2100" dirty="0" err="1"/>
              <a:t>main.c</a:t>
            </a:r>
            <a:r>
              <a:rPr lang="zh-CN" altLang="en-US" sz="2100" dirty="0"/>
              <a:t>，</a:t>
            </a:r>
            <a:r>
              <a:rPr lang="en-US" altLang="zh-CN" sz="2100" dirty="0" err="1"/>
              <a:t>game.c</a:t>
            </a:r>
            <a:r>
              <a:rPr lang="zh-CN" altLang="en-US" sz="2100" dirty="0"/>
              <a:t>，</a:t>
            </a:r>
            <a:r>
              <a:rPr lang="en-US" altLang="zh-CN" sz="2100" dirty="0" err="1"/>
              <a:t>player.c</a:t>
            </a:r>
            <a:r>
              <a:rPr lang="zh-CN" altLang="en-US" sz="2100" dirty="0"/>
              <a:t>，</a:t>
            </a:r>
            <a:r>
              <a:rPr lang="en-US" altLang="zh-CN" sz="2100" dirty="0" err="1"/>
              <a:t>comb.c</a:t>
            </a:r>
            <a:r>
              <a:rPr lang="zh-CN" altLang="en-US" sz="2100" dirty="0"/>
              <a:t>，</a:t>
            </a:r>
            <a:r>
              <a:rPr lang="en-US" altLang="zh-CN" sz="2100" dirty="0" err="1"/>
              <a:t>card.c</a:t>
            </a:r>
            <a:endParaRPr lang="en-US" altLang="zh-CN" sz="21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修改组合</a:t>
            </a:r>
            <a:r>
              <a:rPr lang="en-US" altLang="zh-CN" sz="2400" dirty="0"/>
              <a:t>Comb</a:t>
            </a:r>
            <a:r>
              <a:rPr lang="zh-CN" altLang="en-US" sz="2400" dirty="0"/>
              <a:t>的结构体定义</a:t>
            </a:r>
            <a:endParaRPr lang="en-US" altLang="zh-CN" sz="2400" dirty="0"/>
          </a:p>
          <a:p>
            <a:pPr lvl="2">
              <a:lnSpc>
                <a:spcPct val="120000"/>
              </a:lnSpc>
            </a:pPr>
            <a:r>
              <a:rPr lang="zh-CN" altLang="en-US" sz="2100" dirty="0"/>
              <a:t>用动态数据记录每个</a:t>
            </a:r>
            <a:r>
              <a:rPr lang="en-US" altLang="zh-CN" sz="2100" dirty="0"/>
              <a:t>Comb</a:t>
            </a:r>
            <a:r>
              <a:rPr lang="zh-CN" altLang="en-US" sz="2100" dirty="0"/>
              <a:t>结构体中的牌的序号</a:t>
            </a:r>
            <a:endParaRPr lang="en-US" altLang="zh-CN" sz="2100" dirty="0"/>
          </a:p>
          <a:p>
            <a:pPr lvl="2">
              <a:lnSpc>
                <a:spcPct val="120000"/>
              </a:lnSpc>
            </a:pPr>
            <a:r>
              <a:rPr lang="zh-CN" altLang="en-US" sz="2100" dirty="0"/>
              <a:t>实现动态内存分配，修改对应的函数</a:t>
            </a:r>
            <a:endParaRPr lang="zh-CN" altLang="en-US" sz="2100" dirty="0"/>
          </a:p>
          <a:p>
            <a:pPr>
              <a:lnSpc>
                <a:spcPct val="120000"/>
              </a:lnSpc>
            </a:pP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4" y="0"/>
            <a:ext cx="8577588" cy="6858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408287" y="18864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</a:rPr>
              <a:t>函数组织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18853" y="126876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  <a:highlight>
                  <a:srgbClr val="FFFF00"/>
                </a:highlight>
              </a:rPr>
              <a:t>card.c</a:t>
            </a:r>
            <a:endParaRPr kumimoji="1"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3" y="251753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  <a:highlight>
                  <a:srgbClr val="FFFF00"/>
                </a:highlight>
              </a:rPr>
              <a:t>comb.c</a:t>
            </a:r>
            <a:endParaRPr kumimoji="1"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33" y="3637445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  <a:highlight>
                  <a:srgbClr val="FFFF00"/>
                </a:highlight>
              </a:rPr>
              <a:t>player.c</a:t>
            </a:r>
            <a:endParaRPr kumimoji="1"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8854" y="587727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  <a:highlight>
                  <a:srgbClr val="FFFF00"/>
                </a:highlight>
              </a:rPr>
              <a:t>game.c</a:t>
            </a:r>
            <a:endParaRPr kumimoji="1"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8274"/>
          <a:stretch>
            <a:fillRect/>
          </a:stretch>
        </p:blipFill>
        <p:spPr>
          <a:xfrm>
            <a:off x="865112" y="116632"/>
            <a:ext cx="8387408" cy="46953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1680" y="1140713"/>
            <a:ext cx="3180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zh-CN" altLang="en-US" sz="2000" b="1" dirty="0">
                <a:solidFill>
                  <a:srgbClr val="FF0000"/>
                </a:solidFill>
              </a:rPr>
              <a:t>更新结构体类型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Comb</a:t>
            </a:r>
            <a:endParaRPr kumimoji="1" lang="en-US" altLang="zh-CN" sz="2000" b="1" dirty="0">
              <a:solidFill>
                <a:srgbClr val="FF0000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H="1" flipV="1">
            <a:off x="2195736" y="1468753"/>
            <a:ext cx="1656184" cy="337702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4717790"/>
            <a:ext cx="9144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将固定长度的静态数组</a:t>
            </a:r>
            <a:r>
              <a:rPr kumimoji="1" lang="en-US" altLang="zh-CN" b="1" dirty="0" err="1">
                <a:solidFill>
                  <a:srgbClr val="FF0000"/>
                </a:solidFill>
              </a:rPr>
              <a:t>seqArray</a:t>
            </a:r>
            <a:r>
              <a:rPr kumimoji="1" lang="en-US" altLang="zh-CN" b="1" dirty="0">
                <a:solidFill>
                  <a:srgbClr val="FF0000"/>
                </a:solidFill>
              </a:rPr>
              <a:t>[ ]</a:t>
            </a:r>
            <a:r>
              <a:rPr kumimoji="1" lang="zh-CN" altLang="en-US" b="1" dirty="0">
                <a:solidFill>
                  <a:srgbClr val="FF0000"/>
                </a:solidFill>
              </a:rPr>
              <a:t>，更改为动态分配内存的指针</a:t>
            </a:r>
            <a:r>
              <a:rPr kumimoji="1" lang="en-US" altLang="zh-CN" b="1" dirty="0" err="1">
                <a:solidFill>
                  <a:srgbClr val="FF0000"/>
                </a:solidFill>
              </a:rPr>
              <a:t>seqList</a:t>
            </a:r>
            <a:r>
              <a:rPr kumimoji="1" lang="zh-CN" altLang="en-US" b="1" dirty="0">
                <a:solidFill>
                  <a:srgbClr val="FF0000"/>
                </a:solidFill>
              </a:rPr>
              <a:t>，并用</a:t>
            </a:r>
            <a:r>
              <a:rPr kumimoji="1" lang="en-US" altLang="zh-CN" b="1" dirty="0" err="1">
                <a:solidFill>
                  <a:srgbClr val="FF0000"/>
                </a:solidFill>
              </a:rPr>
              <a:t>seqNum</a:t>
            </a:r>
            <a:r>
              <a:rPr kumimoji="1" lang="zh-CN" altLang="en-US" b="1" dirty="0">
                <a:solidFill>
                  <a:srgbClr val="FF0000"/>
                </a:solidFill>
              </a:rPr>
              <a:t>描述其长度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组合</a:t>
            </a:r>
            <a:r>
              <a:rPr kumimoji="1" lang="en-US" altLang="zh-CN" b="1" dirty="0">
                <a:solidFill>
                  <a:srgbClr val="FF0000"/>
                </a:solidFill>
              </a:rPr>
              <a:t>Comb</a:t>
            </a:r>
            <a:r>
              <a:rPr kumimoji="1" lang="zh-CN" altLang="en-US" b="1" dirty="0">
                <a:solidFill>
                  <a:srgbClr val="FF0000"/>
                </a:solidFill>
              </a:rPr>
              <a:t>结构体类型变量在创建时，指针变量</a:t>
            </a:r>
            <a:r>
              <a:rPr kumimoji="1" lang="en-US" altLang="zh-CN" b="1" dirty="0" err="1">
                <a:solidFill>
                  <a:srgbClr val="FF0000"/>
                </a:solidFill>
              </a:rPr>
              <a:t>seqList</a:t>
            </a:r>
            <a:r>
              <a:rPr kumimoji="1" lang="zh-CN" altLang="en-US" b="1" dirty="0">
                <a:solidFill>
                  <a:srgbClr val="FF0000"/>
                </a:solidFill>
              </a:rPr>
              <a:t>所指向的内存为</a:t>
            </a:r>
            <a:r>
              <a:rPr kumimoji="1" lang="en-US" altLang="zh-CN" b="1" dirty="0">
                <a:solidFill>
                  <a:srgbClr val="FF0000"/>
                </a:solidFill>
              </a:rPr>
              <a:t>NULL</a:t>
            </a:r>
            <a:r>
              <a:rPr kumimoji="1" lang="zh-CN" altLang="en-US" b="1" dirty="0">
                <a:solidFill>
                  <a:srgbClr val="FF0000"/>
                </a:solidFill>
              </a:rPr>
              <a:t>。如果要创建</a:t>
            </a:r>
            <a:r>
              <a:rPr kumimoji="1" lang="en-US" altLang="zh-CN" b="1" dirty="0">
                <a:solidFill>
                  <a:srgbClr val="FF0000"/>
                </a:solidFill>
              </a:rPr>
              <a:t>Comb</a:t>
            </a:r>
            <a:r>
              <a:rPr kumimoji="1" lang="zh-CN" altLang="en-US" b="1" dirty="0">
                <a:solidFill>
                  <a:srgbClr val="FF0000"/>
                </a:solidFill>
              </a:rPr>
              <a:t>结构体变量，则需要用</a:t>
            </a:r>
            <a:r>
              <a:rPr kumimoji="1" lang="en-US" altLang="zh-CN" b="1" dirty="0">
                <a:solidFill>
                  <a:srgbClr val="FF0000"/>
                </a:solidFill>
              </a:rPr>
              <a:t>malloc</a:t>
            </a:r>
            <a:r>
              <a:rPr kumimoji="1" lang="zh-CN" altLang="en-US" b="1" dirty="0">
                <a:solidFill>
                  <a:srgbClr val="FF0000"/>
                </a:solidFill>
              </a:rPr>
              <a:t>函数分配动态内存给其成员变量指针</a:t>
            </a:r>
            <a:r>
              <a:rPr kumimoji="1" lang="en-US" altLang="zh-CN" b="1" dirty="0" err="1">
                <a:solidFill>
                  <a:srgbClr val="FF0000"/>
                </a:solidFill>
              </a:rPr>
              <a:t>seqList</a:t>
            </a:r>
            <a:r>
              <a:rPr kumimoji="1" lang="zh-CN" altLang="en-US" b="1" dirty="0">
                <a:solidFill>
                  <a:srgbClr val="FF0000"/>
                </a:solidFill>
              </a:rPr>
              <a:t>；如果该结构体变量被删除时，则需要用</a:t>
            </a:r>
            <a:r>
              <a:rPr kumimoji="1" lang="en-US" altLang="zh-CN" b="1" dirty="0">
                <a:solidFill>
                  <a:srgbClr val="FF0000"/>
                </a:solidFill>
              </a:rPr>
              <a:t>free</a:t>
            </a:r>
            <a:r>
              <a:rPr kumimoji="1" lang="zh-CN" altLang="en-US" b="1" dirty="0">
                <a:solidFill>
                  <a:srgbClr val="FF0000"/>
                </a:solidFill>
              </a:rPr>
              <a:t>函数释放所建立的内存。</a:t>
            </a:r>
            <a:endParaRPr kumimoji="1"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2361" y="476672"/>
            <a:ext cx="94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  <a:highlight>
                  <a:srgbClr val="FFFF00"/>
                </a:highlight>
              </a:rPr>
              <a:t>poker.h</a:t>
            </a:r>
            <a:endParaRPr kumimoji="1"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zh-CN" altLang="en-US" dirty="0"/>
              <a:t>开发任务，功能需求不变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更新数据结构后，新增函数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对于</a:t>
            </a:r>
            <a:r>
              <a:rPr kumimoji="1" lang="en-US" altLang="zh-CN" sz="2000" dirty="0"/>
              <a:t>Comb</a:t>
            </a:r>
            <a:r>
              <a:rPr kumimoji="1" lang="zh-CN" altLang="en-US" sz="2000" dirty="0"/>
              <a:t>结构体进行复制的函数 </a:t>
            </a:r>
            <a:r>
              <a:rPr kumimoji="1" lang="en-US" altLang="zh-CN" sz="2000" dirty="0" err="1"/>
              <a:t>cloneComb</a:t>
            </a:r>
            <a:r>
              <a:rPr kumimoji="1" lang="en-US" altLang="zh-CN" sz="2000" dirty="0"/>
              <a:t>()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对于</a:t>
            </a:r>
            <a:r>
              <a:rPr kumimoji="1" lang="en-US" altLang="zh-CN" sz="2000" dirty="0"/>
              <a:t>Comb</a:t>
            </a:r>
            <a:r>
              <a:rPr kumimoji="1" lang="zh-CN" altLang="en-US" sz="2000" dirty="0"/>
              <a:t>结构体进行删除的函数 </a:t>
            </a:r>
            <a:r>
              <a:rPr kumimoji="1" lang="en-US" altLang="zh-CN" sz="2000" dirty="0" err="1"/>
              <a:t>destroyPlayerComb</a:t>
            </a:r>
            <a:r>
              <a:rPr kumimoji="1" lang="en-US" altLang="zh-CN" sz="2000" dirty="0"/>
              <a:t>()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r>
              <a:rPr kumimoji="1" lang="zh-CN" altLang="en-US" sz="2400" dirty="0"/>
              <a:t>更新数据结构后，修改函数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与查找组合相关的函数，</a:t>
            </a:r>
            <a:r>
              <a:rPr kumimoji="1" lang="en-US" altLang="zh-CN" sz="2000" dirty="0" err="1"/>
              <a:t>getMinGroup</a:t>
            </a:r>
            <a:r>
              <a:rPr kumimoji="1" lang="en-US" altLang="zh-CN" sz="2000" dirty="0"/>
              <a:t>(), </a:t>
            </a:r>
            <a:r>
              <a:rPr kumimoji="1" lang="en-US" altLang="zh-CN" sz="2000" dirty="0" err="1"/>
              <a:t>getMinSeries</a:t>
            </a:r>
            <a:r>
              <a:rPr kumimoji="1" lang="en-US" altLang="zh-CN" sz="2000" dirty="0"/>
              <a:t>()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与组合列表有关的函数，</a:t>
            </a:r>
            <a:r>
              <a:rPr kumimoji="1" lang="en-US" altLang="zh-CN" sz="2000" dirty="0" err="1"/>
              <a:t>initializePlayer</a:t>
            </a:r>
            <a:r>
              <a:rPr kumimoji="1" lang="en-US" altLang="zh-CN" sz="2000" dirty="0"/>
              <a:t>(), </a:t>
            </a:r>
            <a:r>
              <a:rPr kumimoji="1" lang="en-US" altLang="zh-CN" sz="2000" dirty="0" err="1"/>
              <a:t>getBiggerComb</a:t>
            </a:r>
            <a:r>
              <a:rPr kumimoji="1" lang="en-US" altLang="zh-CN" sz="2000" dirty="0"/>
              <a:t>(), </a:t>
            </a:r>
            <a:r>
              <a:rPr kumimoji="1" lang="en-US" altLang="zh-CN" sz="2000" dirty="0" err="1"/>
              <a:t>playOneComb</a:t>
            </a:r>
            <a:r>
              <a:rPr kumimoji="1" lang="en-US" altLang="zh-CN" sz="2000" dirty="0"/>
              <a:t>(), </a:t>
            </a:r>
            <a:r>
              <a:rPr kumimoji="1" lang="en-US" altLang="zh-CN" sz="2000" dirty="0" err="1"/>
              <a:t>updatePlayer</a:t>
            </a:r>
            <a:r>
              <a:rPr kumimoji="1" lang="en-US" altLang="zh-CN" sz="2000" dirty="0"/>
              <a:t>()</a:t>
            </a:r>
            <a:endParaRPr kumimoji="1" lang="en-US" altLang="zh-CN" sz="2000" dirty="0"/>
          </a:p>
          <a:p>
            <a:pPr marL="344170" lvl="1" indent="0">
              <a:buNone/>
            </a:pPr>
            <a:r>
              <a:rPr kumimoji="1" lang="en-US" altLang="zh-CN" sz="2000" dirty="0"/>
              <a:t>……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192" y="1124744"/>
            <a:ext cx="5856024" cy="56730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0" y="908720"/>
            <a:ext cx="7543800" cy="714375"/>
          </a:xfrm>
        </p:spPr>
        <p:txBody>
          <a:bodyPr/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常量定义、宏定义、函数原型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3" name="圆角矩形 2"/>
          <p:cNvSpPr/>
          <p:nvPr/>
        </p:nvSpPr>
        <p:spPr>
          <a:xfrm>
            <a:off x="690105" y="5445224"/>
            <a:ext cx="788635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48598" y="314270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与牌面和花色互相换算</a:t>
            </a:r>
            <a:r>
              <a:rPr kumimoji="1" lang="zh-CN" altLang="en-US" b="1" dirty="0">
                <a:solidFill>
                  <a:srgbClr val="FF0000"/>
                </a:solidFill>
              </a:rPr>
              <a:t>的工程，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通过带参数的宏来实现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5580112" y="3789040"/>
            <a:ext cx="822001" cy="42941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116439" y="4972886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开发任务，编制</a:t>
            </a:r>
            <a:r>
              <a:rPr lang="en-US" altLang="zh-CN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drawCards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()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函数</a:t>
            </a:r>
            <a:endParaRPr lang="zh-CN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 flipH="1">
            <a:off x="5724128" y="5362353"/>
            <a:ext cx="822001" cy="42941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5538"/>
            <a:ext cx="9144000" cy="50937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8064" y="332656"/>
            <a:ext cx="7543800" cy="714375"/>
          </a:xfrm>
        </p:spPr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725005" y="5301208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13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设置选手数量的宏常量</a:t>
            </a:r>
            <a:r>
              <a:rPr kumimoji="1" lang="en-GB" altLang="zh-CN" b="1" dirty="0">
                <a:solidFill>
                  <a:srgbClr val="FF0000"/>
                </a:solidFill>
              </a:rPr>
              <a:t>PLAYER_NUM</a:t>
            </a:r>
            <a:r>
              <a:rPr kumimoji="1" lang="zh-CN" altLang="en-GB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3</a:t>
            </a:r>
            <a:endParaRPr kumimoji="1" lang="en-GB" altLang="zh-CN" b="1" dirty="0">
              <a:solidFill>
                <a:srgbClr val="FF0000"/>
              </a:solidFill>
            </a:endParaRPr>
          </a:p>
          <a:p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1634"/>
          <a:stretch>
            <a:fillRect/>
          </a:stretch>
        </p:blipFill>
        <p:spPr>
          <a:xfrm>
            <a:off x="403328" y="27384"/>
            <a:ext cx="820112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72100" y="1052736"/>
            <a:ext cx="2872308" cy="714375"/>
          </a:xfrm>
        </p:spPr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987824" y="5805264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13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设置选手数量的宏常量</a:t>
            </a:r>
            <a:r>
              <a:rPr kumimoji="1" lang="en-GB" altLang="zh-CN" b="1" dirty="0">
                <a:solidFill>
                  <a:srgbClr val="FF0000"/>
                </a:solidFill>
              </a:rPr>
              <a:t>PLAYER_NUM</a:t>
            </a:r>
            <a:r>
              <a:rPr kumimoji="1" lang="zh-CN" altLang="en-GB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4</a:t>
            </a:r>
            <a:endParaRPr kumimoji="1" lang="en-GB" altLang="zh-CN" b="1" dirty="0">
              <a:solidFill>
                <a:srgbClr val="FF0000"/>
              </a:solidFill>
            </a:endParaRPr>
          </a:p>
          <a:p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扑克系列</a:t>
            </a:r>
            <a:endParaRPr lang="zh-CN" altLang="en-US" i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125538"/>
            <a:ext cx="7427168" cy="5327650"/>
          </a:xfrm>
        </p:spPr>
        <p:txBody>
          <a:bodyPr/>
          <a:lstStyle/>
          <a:p>
            <a:r>
              <a:rPr lang="en-US" altLang="zh-CN" sz="2400" dirty="0"/>
              <a:t>Poker01. </a:t>
            </a:r>
            <a:r>
              <a:rPr lang="zh-CN" altLang="en-US" sz="2400" dirty="0"/>
              <a:t>随机发牌</a:t>
            </a:r>
            <a:r>
              <a:rPr lang="en-US" altLang="zh-CN" sz="2400" dirty="0"/>
              <a:t>(</a:t>
            </a:r>
            <a:r>
              <a:rPr lang="zh-CN" altLang="en-US" sz="2400" dirty="0"/>
              <a:t>一维数组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Poker02.</a:t>
            </a:r>
            <a:r>
              <a:rPr lang="zh-CN" altLang="en-US" sz="2400" dirty="0"/>
              <a:t> 统计牌面</a:t>
            </a:r>
            <a:r>
              <a:rPr lang="en-US" altLang="zh-CN" sz="2400" dirty="0"/>
              <a:t>(</a:t>
            </a:r>
            <a:r>
              <a:rPr lang="zh-CN" altLang="en-US" sz="2400" dirty="0"/>
              <a:t>排序、多维数组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Poker03.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对子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Poker04.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顺子</a:t>
            </a:r>
            <a:r>
              <a:rPr lang="en-US" altLang="zh-CN" sz="2400" dirty="0"/>
              <a:t>(</a:t>
            </a:r>
            <a:r>
              <a:rPr lang="zh-CN" altLang="en-US" sz="2400" dirty="0"/>
              <a:t>函数与指针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Poker05.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固定跟牌</a:t>
            </a:r>
            <a:r>
              <a:rPr lang="en-US" altLang="zh-CN" sz="2400" dirty="0"/>
              <a:t>(</a:t>
            </a:r>
            <a:r>
              <a:rPr lang="zh-CN" altLang="en-US" sz="2400" dirty="0"/>
              <a:t>数组与指针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Poker06.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Poker07.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工程</a:t>
            </a:r>
            <a:r>
              <a:rPr lang="en-US" altLang="zh-CN" sz="2400" dirty="0"/>
              <a:t>/</a:t>
            </a:r>
            <a:r>
              <a:rPr lang="zh-CN" altLang="en-US" sz="2400" dirty="0"/>
              <a:t>动态内存分配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Poker08.</a:t>
            </a:r>
            <a:r>
              <a:rPr lang="zh-CN" altLang="en-US" sz="2400" dirty="0">
                <a:sym typeface="+mn-ea"/>
              </a:rPr>
              <a:t> 大作业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扑克牌游戏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功能扩展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673861" y="4148138"/>
            <a:ext cx="5760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Poker08.</a:t>
            </a:r>
            <a:r>
              <a:rPr lang="zh-CN" altLang="en-US" dirty="0">
                <a:sym typeface="+mn-ea"/>
              </a:rPr>
              <a:t> 扑克牌游戏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功能扩展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658"/>
            <a:ext cx="8229600" cy="5327650"/>
          </a:xfrm>
        </p:spPr>
        <p:txBody>
          <a:bodyPr/>
          <a:p>
            <a:r>
              <a:rPr lang="zh-CN" altLang="en-US" sz="2400"/>
              <a:t>(1) 在 “Poker07 打牌-动态跟牌”的基础上开发，整个工程区分为poker.h，main.c，game.c，player.c，comb.c，card.c等多个文件；</a:t>
            </a:r>
            <a:endParaRPr lang="zh-CN" altLang="en-US" sz="2400"/>
          </a:p>
          <a:p>
            <a:r>
              <a:rPr lang="zh-CN" altLang="en-US" sz="2400"/>
              <a:t>(2) 修改card.c以及相关文件的代码，使得牌面值3最小、2最大；</a:t>
            </a:r>
            <a:endParaRPr lang="zh-CN" altLang="en-US" sz="2400"/>
          </a:p>
          <a:p>
            <a:r>
              <a:rPr lang="zh-CN" altLang="en-US" sz="2400"/>
              <a:t>(3) 修改comb.c以及相关文件的代码，支持更多的组合类型，包括“多连对”(例如33+44+55)、“三带一”(例如444+3)、“飞机带翅膀”(例如444+555+ 22+33)；</a:t>
            </a:r>
            <a:endParaRPr lang="zh-CN" altLang="en-US" sz="2400"/>
          </a:p>
          <a:p>
            <a:r>
              <a:rPr lang="zh-CN" altLang="en-US" sz="2400"/>
              <a:t>(4) 修改player.c以及相关文件的代码，支持更加灵活的组合优先级设置，例如，根据组合的牌数多少对组合进行排序（飞机带翅膀10张 &gt; 四连对8张 &gt; 三连对6张 &gt; 顺子 5 张）；例如，在预计到手中牌可以快速出完时主动出炸弹；</a:t>
            </a:r>
            <a:endParaRPr lang="zh-CN" altLang="en-US" sz="2400"/>
          </a:p>
          <a:p>
            <a:r>
              <a:rPr lang="zh-CN" altLang="en-US" sz="2400"/>
              <a:t>(5) 修改game.c以及相关文件的代码，支持牌局的多轮控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r>
              <a:rPr lang="en-US" altLang="zh-CN"/>
              <a:t>-</a:t>
            </a:r>
            <a:fld id="{208E04A3-156C-419A-82A6-40BABA147203}" type="slidenum">
              <a:rPr lang="en-US" altLang="zh-CN" sz="140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6013" y="1989138"/>
            <a:ext cx="7299325" cy="519112"/>
          </a:xfrm>
        </p:spPr>
        <p:txBody>
          <a:bodyPr/>
          <a:lstStyle/>
          <a:p>
            <a:r>
              <a:rPr lang="zh-CN" altLang="en-US"/>
              <a:t>谢谢！</a:t>
            </a:r>
            <a:endParaRPr lang="zh-CN" altLang="en-US"/>
          </a:p>
        </p:txBody>
      </p:sp>
      <p:sp>
        <p:nvSpPr>
          <p:cNvPr id="251908" name="Text Box 4"/>
          <p:cNvSpPr txBox="1">
            <a:spLocks noChangeArrowheads="1"/>
          </p:cNvSpPr>
          <p:nvPr/>
        </p:nvSpPr>
        <p:spPr bwMode="auto">
          <a:xfrm>
            <a:off x="5376545" y="3078163"/>
            <a:ext cx="3215005" cy="1814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/>
            <a:r>
              <a:rPr kumimoji="1" lang="zh-CN" altLang="en-US" sz="3200" dirty="0">
                <a:latin typeface="Tahoma" panose="020B0604030504040204" pitchFamily="34" charset="0"/>
                <a:ea typeface="华文行楷" panose="02010800040101010101" pitchFamily="2" charset="-122"/>
              </a:rPr>
              <a:t>刘威   教授</a:t>
            </a:r>
            <a:endParaRPr kumimoji="1" lang="zh-CN" altLang="en-US" sz="3200" dirty="0">
              <a:latin typeface="Tahoma" panose="020B0604030504040204" pitchFamily="34" charset="0"/>
              <a:ea typeface="华文行楷" panose="02010800040101010101" pitchFamily="2" charset="-122"/>
            </a:endParaRPr>
          </a:p>
          <a:p>
            <a:pPr algn="r"/>
            <a:endParaRPr kumimoji="1" lang="zh-CN" altLang="en-US" sz="2000" dirty="0">
              <a:latin typeface="Tahoma" panose="020B0604030504040204" pitchFamily="34" charset="0"/>
            </a:endParaRPr>
          </a:p>
          <a:p>
            <a:pPr algn="r"/>
            <a:r>
              <a:rPr kumimoji="1" lang="zh-CN" altLang="en-US" sz="2000" dirty="0">
                <a:latin typeface="Tahoma" panose="020B0604030504040204" pitchFamily="34" charset="0"/>
              </a:rPr>
              <a:t>华中科技大学电信学院</a:t>
            </a:r>
            <a:endParaRPr kumimoji="1" lang="zh-CN" altLang="en-US" sz="2000" dirty="0">
              <a:latin typeface="Tahoma" panose="020B0604030504040204" pitchFamily="34" charset="0"/>
            </a:endParaRPr>
          </a:p>
          <a:p>
            <a:pPr algn="r"/>
            <a:endParaRPr kumimoji="1" lang="en-US" altLang="zh-CN" sz="2000" dirty="0">
              <a:latin typeface="Tahoma" panose="020B0604030504040204" pitchFamily="34" charset="0"/>
            </a:endParaRPr>
          </a:p>
          <a:p>
            <a:pPr algn="r"/>
            <a:r>
              <a:rPr kumimoji="1" lang="en-US" altLang="zh-CN" sz="2000" dirty="0">
                <a:latin typeface="Tahoma" panose="020B0604030504040204" pitchFamily="34" charset="0"/>
              </a:rPr>
              <a:t>Email: liuwei@hust.edu.cn </a:t>
            </a:r>
            <a:endParaRPr kumimoji="1" lang="en-US" altLang="zh-CN" sz="20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188" y="1124743"/>
            <a:ext cx="8167283" cy="55782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9712" y="692696"/>
            <a:ext cx="7543800" cy="714375"/>
          </a:xfrm>
        </p:spPr>
        <p:txBody>
          <a:bodyPr/>
          <a:lstStyle/>
          <a:p>
            <a:r>
              <a:rPr kumimoji="1" lang="en-US" altLang="zh-CN" sz="2800" dirty="0">
                <a:solidFill>
                  <a:srgbClr val="FF0000"/>
                </a:solidFill>
              </a:rPr>
              <a:t>main</a:t>
            </a:r>
            <a:r>
              <a:rPr kumimoji="1" lang="zh-CN" altLang="en-US" sz="2800" dirty="0">
                <a:solidFill>
                  <a:srgbClr val="FF0000"/>
                </a:solidFill>
              </a:rPr>
              <a:t>函数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运行示例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68759" y="2985758"/>
            <a:ext cx="515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配置发牌数量的宏常量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13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7882" y="1125734"/>
            <a:ext cx="502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配置发牌数量的宏常量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8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t="26852"/>
          <a:stretch>
            <a:fillRect/>
          </a:stretch>
        </p:blipFill>
        <p:spPr>
          <a:xfrm>
            <a:off x="463463" y="1531703"/>
            <a:ext cx="6623967" cy="8817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33091"/>
          <a:stretch>
            <a:fillRect/>
          </a:stretch>
        </p:blipFill>
        <p:spPr>
          <a:xfrm>
            <a:off x="463463" y="3408432"/>
            <a:ext cx="7867226" cy="8104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31111"/>
          <a:stretch>
            <a:fillRect/>
          </a:stretch>
        </p:blipFill>
        <p:spPr>
          <a:xfrm>
            <a:off x="463463" y="5365435"/>
            <a:ext cx="7492913" cy="84672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8758" y="4951745"/>
            <a:ext cx="815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配置发牌数量的宏常量</a:t>
            </a:r>
            <a:r>
              <a:rPr kumimoji="1" lang="en-US" altLang="zh-CN" b="1" dirty="0">
                <a:solidFill>
                  <a:srgbClr val="FF0000"/>
                </a:solidFill>
              </a:rPr>
              <a:t>CARD_DRAW_NUM</a:t>
            </a:r>
            <a:r>
              <a:rPr kumimoji="1" lang="zh-CN" altLang="en-US" b="1" dirty="0">
                <a:solidFill>
                  <a:srgbClr val="FF0000"/>
                </a:solidFill>
              </a:rPr>
              <a:t>为</a:t>
            </a:r>
            <a:r>
              <a:rPr kumimoji="1" lang="en-US" altLang="zh-CN" b="1" dirty="0">
                <a:solidFill>
                  <a:srgbClr val="FF0000"/>
                </a:solidFill>
              </a:rPr>
              <a:t>27 (</a:t>
            </a:r>
            <a:r>
              <a:rPr kumimoji="1" lang="zh-CN" altLang="en-US" b="1" dirty="0">
                <a:solidFill>
                  <a:srgbClr val="FF0000"/>
                </a:solidFill>
              </a:rPr>
              <a:t>第二个用户余牌不足会异常</a:t>
            </a:r>
            <a:r>
              <a:rPr kumimoji="1" lang="en-US" altLang="zh-CN" b="1" dirty="0">
                <a:solidFill>
                  <a:srgbClr val="FF0000"/>
                </a:solidFill>
              </a:rPr>
              <a:t>)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扑克系列</a:t>
            </a:r>
            <a:endParaRPr lang="zh-CN" altLang="en-US" i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9632" y="1125538"/>
            <a:ext cx="7427168" cy="5327650"/>
          </a:xfrm>
        </p:spPr>
        <p:txBody>
          <a:bodyPr/>
          <a:lstStyle/>
          <a:p>
            <a:r>
              <a:rPr lang="en-US" altLang="zh-CN" sz="2400" dirty="0"/>
              <a:t>Poker01. </a:t>
            </a:r>
            <a:r>
              <a:rPr lang="zh-CN" altLang="en-US" sz="2400" dirty="0"/>
              <a:t>随机发牌</a:t>
            </a:r>
            <a:r>
              <a:rPr lang="en-US" altLang="zh-CN" sz="2400" dirty="0"/>
              <a:t>(</a:t>
            </a:r>
            <a:r>
              <a:rPr lang="zh-CN" altLang="en-US" sz="2400" dirty="0"/>
              <a:t>一维数组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Poker02.</a:t>
            </a:r>
            <a:r>
              <a:rPr lang="zh-CN" altLang="en-US" sz="2400" dirty="0"/>
              <a:t> 统计牌面</a:t>
            </a:r>
            <a:r>
              <a:rPr lang="en-US" altLang="zh-CN" sz="2400" dirty="0"/>
              <a:t>(</a:t>
            </a:r>
            <a:r>
              <a:rPr lang="zh-CN" altLang="en-US" sz="2400" dirty="0"/>
              <a:t>排序、多维数组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Poker03.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对子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结构体与数组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Poker04.</a:t>
            </a:r>
            <a:r>
              <a:rPr lang="zh-CN" altLang="en-US" sz="2400" dirty="0"/>
              <a:t> 寻找组合</a:t>
            </a:r>
            <a:r>
              <a:rPr lang="en-US" altLang="zh-CN" sz="2400" dirty="0"/>
              <a:t>-</a:t>
            </a:r>
            <a:r>
              <a:rPr lang="zh-CN" altLang="en-US" sz="2400" dirty="0"/>
              <a:t>顺子</a:t>
            </a:r>
            <a:r>
              <a:rPr lang="en-US" altLang="zh-CN" sz="2400" dirty="0"/>
              <a:t>(</a:t>
            </a:r>
            <a:r>
              <a:rPr lang="zh-CN" altLang="en-US" sz="2400" dirty="0"/>
              <a:t>函数与指针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Poker05.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固定跟牌</a:t>
            </a:r>
            <a:r>
              <a:rPr lang="en-US" altLang="zh-CN" sz="2400" dirty="0"/>
              <a:t>(</a:t>
            </a:r>
            <a:r>
              <a:rPr lang="zh-CN" altLang="en-US" sz="2400" dirty="0"/>
              <a:t>数组与指针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Poker06.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结构体与指针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dirty="0"/>
              <a:t>Poker07.</a:t>
            </a:r>
            <a:r>
              <a:rPr lang="zh-CN" altLang="en-US" sz="2400" dirty="0"/>
              <a:t> 打牌</a:t>
            </a:r>
            <a:r>
              <a:rPr lang="en-US" altLang="zh-CN" sz="2400" dirty="0"/>
              <a:t>-</a:t>
            </a:r>
            <a:r>
              <a:rPr lang="zh-CN" altLang="en-US" sz="2400" dirty="0"/>
              <a:t>动态跟牌</a:t>
            </a:r>
            <a:r>
              <a:rPr lang="en-US" altLang="zh-CN" sz="2400" dirty="0"/>
              <a:t>(</a:t>
            </a:r>
            <a:r>
              <a:rPr lang="zh-CN" altLang="en-US" sz="2400" dirty="0"/>
              <a:t>工程</a:t>
            </a:r>
            <a:r>
              <a:rPr lang="en-US" altLang="zh-CN" sz="2400" dirty="0"/>
              <a:t>/</a:t>
            </a:r>
            <a:r>
              <a:rPr lang="zh-CN" altLang="en-US" sz="2400" dirty="0"/>
              <a:t>动态内存分配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Poker08.</a:t>
            </a:r>
            <a:r>
              <a:rPr lang="zh-CN" altLang="en-US" sz="2400" dirty="0">
                <a:sym typeface="+mn-ea"/>
              </a:rPr>
              <a:t> 大作业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扑克牌游戏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功能扩展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208E04A3-156C-419A-82A6-40BABA147203}" type="slidenum">
              <a:rPr lang="en-US" altLang="zh-CN" sz="1400" smtClean="0"/>
            </a:fld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683568" y="1628800"/>
            <a:ext cx="5760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ust">
      <a:majorFont>
        <a:latin typeface="Arial"/>
        <a:ea typeface="华文中宋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hust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st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st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st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st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st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st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st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st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st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hust</Template>
  <TotalTime>0</TotalTime>
  <Words>9104</Words>
  <Application>WPS 演示</Application>
  <PresentationFormat>全屏显示(4:3)</PresentationFormat>
  <Paragraphs>1089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Arial</vt:lpstr>
      <vt:lpstr>宋体</vt:lpstr>
      <vt:lpstr>Wingdings</vt:lpstr>
      <vt:lpstr>华文隶书</vt:lpstr>
      <vt:lpstr>华文中宋</vt:lpstr>
      <vt:lpstr>Times New Roman</vt:lpstr>
      <vt:lpstr>华文行楷</vt:lpstr>
      <vt:lpstr>微软雅黑</vt:lpstr>
      <vt:lpstr>Arial Unicode MS</vt:lpstr>
      <vt:lpstr>Tahoma</vt:lpstr>
      <vt:lpstr>hust</vt:lpstr>
      <vt:lpstr>C 语言程序设计 综合作业：扑克系列</vt:lpstr>
      <vt:lpstr>扑克系列</vt:lpstr>
      <vt:lpstr>Poker1. 随机发牌</vt:lpstr>
      <vt:lpstr>说明</vt:lpstr>
      <vt:lpstr>说明</vt:lpstr>
      <vt:lpstr>常量定义、宏定义、函数原型</vt:lpstr>
      <vt:lpstr>main函数</vt:lpstr>
      <vt:lpstr>运行示例</vt:lpstr>
      <vt:lpstr>扑克系列</vt:lpstr>
      <vt:lpstr>Poker2. 统计牌面</vt:lpstr>
      <vt:lpstr>说明</vt:lpstr>
      <vt:lpstr>说明</vt:lpstr>
      <vt:lpstr>常量定义、宏定义、函数原型</vt:lpstr>
      <vt:lpstr>PowerPoint 演示文稿</vt:lpstr>
      <vt:lpstr>运行示例</vt:lpstr>
      <vt:lpstr>扑克系列</vt:lpstr>
      <vt:lpstr>Poker3. 寻找组合-三张/对子/单张</vt:lpstr>
      <vt:lpstr>说明</vt:lpstr>
      <vt:lpstr>说明</vt:lpstr>
      <vt:lpstr>结构体类型定义、函数原型</vt:lpstr>
      <vt:lpstr>PowerPoint 演示文稿</vt:lpstr>
      <vt:lpstr>运行示例</vt:lpstr>
      <vt:lpstr>扑克系列</vt:lpstr>
      <vt:lpstr>Poker4. 寻找组合-顺子</vt:lpstr>
      <vt:lpstr>说明</vt:lpstr>
      <vt:lpstr>说明</vt:lpstr>
      <vt:lpstr>说明</vt:lpstr>
      <vt:lpstr>PowerPoint 演示文稿</vt:lpstr>
      <vt:lpstr>PowerPoint 演示文稿</vt:lpstr>
      <vt:lpstr>planCards()的书写任务</vt:lpstr>
      <vt:lpstr>运行示例</vt:lpstr>
      <vt:lpstr>扑克系列</vt:lpstr>
      <vt:lpstr>Poker5. 打牌-固定跟牌</vt:lpstr>
      <vt:lpstr>PowerPoint 演示文稿</vt:lpstr>
      <vt:lpstr>PowerPoint 演示文稿</vt:lpstr>
      <vt:lpstr>PowerPoint 演示文稿</vt:lpstr>
      <vt:lpstr>PowerPoint 演示文稿</vt:lpstr>
      <vt:lpstr>说明</vt:lpstr>
      <vt:lpstr>说明</vt:lpstr>
      <vt:lpstr>PowerPoint 演示文稿</vt:lpstr>
      <vt:lpstr>PowerPoint 演示文稿</vt:lpstr>
      <vt:lpstr>运行示例</vt:lpstr>
      <vt:lpstr>运行示例</vt:lpstr>
      <vt:lpstr>扑克系列</vt:lpstr>
      <vt:lpstr>Poker6. 打牌-动态跟牌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说明</vt:lpstr>
      <vt:lpstr>运行示例</vt:lpstr>
      <vt:lpstr>运行示例</vt:lpstr>
      <vt:lpstr>扑克系列</vt:lpstr>
      <vt:lpstr>Poker7. 打牌-动态跟牌</vt:lpstr>
      <vt:lpstr>PowerPoint 演示文稿</vt:lpstr>
      <vt:lpstr>PowerPoint 演示文稿</vt:lpstr>
      <vt:lpstr>开发任务，功能需求不变</vt:lpstr>
      <vt:lpstr>运行示例</vt:lpstr>
      <vt:lpstr>运行示例</vt:lpstr>
      <vt:lpstr>扑克系列</vt:lpstr>
      <vt:lpstr>Poker08. 扑克牌游戏-功能扩展</vt:lpstr>
      <vt:lpstr>谢谢！</vt:lpstr>
    </vt:vector>
  </TitlesOfParts>
  <Company>itec.hust.edu.cn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wliu</dc:creator>
  <cp:lastModifiedBy>X</cp:lastModifiedBy>
  <cp:revision>1012</cp:revision>
  <cp:lastPrinted>2022-01-11T07:24:00Z</cp:lastPrinted>
  <dcterms:created xsi:type="dcterms:W3CDTF">2022-01-11T07:24:00Z</dcterms:created>
  <dcterms:modified xsi:type="dcterms:W3CDTF">2022-01-26T11:58:20Z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4BD68C1C919F45BC9441F96A2862779A</vt:lpwstr>
  </property>
</Properties>
</file>